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49" r:id="rId5"/>
  </p:sldMasterIdLst>
  <p:notesMasterIdLst>
    <p:notesMasterId r:id="rId40"/>
  </p:notesMasterIdLst>
  <p:sldIdLst>
    <p:sldId id="256" r:id="rId6"/>
    <p:sldId id="333" r:id="rId7"/>
    <p:sldId id="407" r:id="rId8"/>
    <p:sldId id="384" r:id="rId9"/>
    <p:sldId id="385" r:id="rId10"/>
    <p:sldId id="387" r:id="rId11"/>
    <p:sldId id="388" r:id="rId12"/>
    <p:sldId id="409" r:id="rId13"/>
    <p:sldId id="323" r:id="rId14"/>
    <p:sldId id="397" r:id="rId15"/>
    <p:sldId id="398" r:id="rId16"/>
    <p:sldId id="399" r:id="rId17"/>
    <p:sldId id="364" r:id="rId18"/>
    <p:sldId id="343" r:id="rId19"/>
    <p:sldId id="400" r:id="rId20"/>
    <p:sldId id="347" r:id="rId21"/>
    <p:sldId id="401" r:id="rId22"/>
    <p:sldId id="405" r:id="rId23"/>
    <p:sldId id="267" r:id="rId24"/>
    <p:sldId id="406" r:id="rId25"/>
    <p:sldId id="393" r:id="rId26"/>
    <p:sldId id="404" r:id="rId27"/>
    <p:sldId id="273" r:id="rId28"/>
    <p:sldId id="348" r:id="rId29"/>
    <p:sldId id="350" r:id="rId30"/>
    <p:sldId id="272" r:id="rId31"/>
    <p:sldId id="402" r:id="rId32"/>
    <p:sldId id="340" r:id="rId33"/>
    <p:sldId id="338" r:id="rId34"/>
    <p:sldId id="339" r:id="rId35"/>
    <p:sldId id="362" r:id="rId36"/>
    <p:sldId id="288" r:id="rId37"/>
    <p:sldId id="408" r:id="rId38"/>
    <p:sldId id="395"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0D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55"/>
  </p:normalViewPr>
  <p:slideViewPr>
    <p:cSldViewPr snapToGrid="0" snapToObjects="1">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80782-35B9-D14A-8078-DFD8571A1309}" type="datetimeFigureOut">
              <a:rPr lang="en-US" smtClean="0"/>
              <a:t>5/24/2018</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01E21-A9B9-7D4A-B9F2-CD970D7EFF94}" type="slidenum">
              <a:rPr lang="da-DK" smtClean="0"/>
              <a:t>‹nr.›</a:t>
            </a:fld>
            <a:endParaRPr lang="da-DK"/>
          </a:p>
        </p:txBody>
      </p:sp>
    </p:spTree>
    <p:extLst>
      <p:ext uri="{BB962C8B-B14F-4D97-AF65-F5344CB8AC3E}">
        <p14:creationId xmlns:p14="http://schemas.microsoft.com/office/powerpoint/2010/main" val="40167500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7501E21-A9B9-7D4A-B9F2-CD970D7EFF94}" type="slidenum">
              <a:rPr lang="da-DK" smtClean="0"/>
              <a:t>1</a:t>
            </a:fld>
            <a:endParaRPr lang="da-DK"/>
          </a:p>
        </p:txBody>
      </p:sp>
    </p:spTree>
    <p:extLst>
      <p:ext uri="{BB962C8B-B14F-4D97-AF65-F5344CB8AC3E}">
        <p14:creationId xmlns:p14="http://schemas.microsoft.com/office/powerpoint/2010/main" val="118736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3600"/>
            </a:lvl1pPr>
          </a:lstStyle>
          <a:p>
            <a:r>
              <a:rPr lang="da-DK" smtClean="0"/>
              <a:t>Click to edit Master title style</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Click to edit Master subtitle style</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308D89-0F1C-434A-A71F-960D89E7BE07}"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083425" y="260350"/>
            <a:ext cx="2060575" cy="5894388"/>
          </a:xfrm>
        </p:spPr>
        <p:txBody>
          <a:bodyPr vert="eaVert"/>
          <a:lstStyle/>
          <a:p>
            <a:r>
              <a:rPr lang="da-DK" smtClean="0"/>
              <a:t>Click to edit Master title style</a:t>
            </a:r>
            <a:endParaRPr lang="da-DK"/>
          </a:p>
        </p:txBody>
      </p:sp>
      <p:sp>
        <p:nvSpPr>
          <p:cNvPr id="3" name="Pladsholder til lodret titel 2"/>
          <p:cNvSpPr>
            <a:spLocks noGrp="1"/>
          </p:cNvSpPr>
          <p:nvPr>
            <p:ph type="body" orient="vert" idx="1"/>
          </p:nvPr>
        </p:nvSpPr>
        <p:spPr>
          <a:xfrm>
            <a:off x="900113" y="260350"/>
            <a:ext cx="6030912" cy="5894388"/>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BCC7F21-565A-4C09-B750-06A9370F457B}" type="slidenum">
              <a:rPr lang="en-GB"/>
              <a:pPr>
                <a:defRPr/>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11DCFF-A86E-4F90-BE49-520812C7EDEB}" type="slidenum">
              <a:rPr lang="en-GB"/>
              <a:pPr>
                <a:defRPr/>
              </a:pPr>
              <a:t>‹nr.›</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2A8FC3-569B-4748-8B6A-E6B6AF331F70}" type="slidenum">
              <a:rPr lang="en-GB"/>
              <a:pPr>
                <a:defRPr/>
              </a:pPr>
              <a:t>‹nr.›</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5EEDCE-5851-4C2C-BE7F-E7508BF794D9}" type="slidenum">
              <a:rPr lang="en-GB"/>
              <a:pPr>
                <a:defRPr/>
              </a:pPr>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95DBB18-F4FD-4BA3-848B-97994888CAA3}" type="slidenum">
              <a:rPr lang="en-GB"/>
              <a:pPr>
                <a:defRPr/>
              </a:pPr>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60DD911-37E3-4433-A4F6-B61C6AB877A6}" type="slidenum">
              <a:rPr lang="en-GB"/>
              <a:pPr>
                <a:defRPr/>
              </a:pPr>
              <a:t>‹nr.›</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FC6D116-23E0-43A4-B1A9-A6BD6AC98F31}" type="slidenum">
              <a:rPr lang="en-GB"/>
              <a:pPr>
                <a:defRPr/>
              </a:pPr>
              <a:t>‹nr.›</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8719E87-A083-4D8E-A092-178F4B4765C3}" type="slidenum">
              <a:rPr lang="en-GB"/>
              <a:pPr>
                <a:defRPr/>
              </a:pPr>
              <a:t>‹nr.›</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B2F387-D064-4B5C-A962-286C1B40488B}"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lvl1pPr>
          </a:lstStyle>
          <a:p>
            <a:r>
              <a:rPr lang="da-DK" smtClean="0"/>
              <a:t>Click to edit Master title style</a:t>
            </a:r>
            <a:endParaRPr lang="da-DK" dirty="0"/>
          </a:p>
        </p:txBody>
      </p:sp>
      <p:sp>
        <p:nvSpPr>
          <p:cNvPr id="3" name="Pladsholder til indhold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107D17-2DFA-41F1-98EF-C50EC7ED5926}" type="slidenum">
              <a:rPr lang="en-GB"/>
              <a:pPr>
                <a:defRPr/>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E7284D-31FD-4360-A604-4159502152AE}" type="slidenum">
              <a:rPr lang="en-GB"/>
              <a:pPr>
                <a:defRPr/>
              </a:pPr>
              <a:t>‹nr.›</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BEF9F7-4DF1-48AA-BD20-79E52AC965EF}" type="slidenum">
              <a:rPr lang="en-GB"/>
              <a:pPr>
                <a:defRPr/>
              </a:pPr>
              <a:t>‹nr.›</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6ADA99-D4D8-42CC-8694-02579F39EB34}"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99AC221-8E4A-404F-8278-A66375F46842}"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indhold 2"/>
          <p:cNvSpPr>
            <a:spLocks noGrp="1"/>
          </p:cNvSpPr>
          <p:nvPr>
            <p:ph sz="half" idx="1"/>
          </p:nvPr>
        </p:nvSpPr>
        <p:spPr>
          <a:xfrm>
            <a:off x="9144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indhold 3"/>
          <p:cNvSpPr>
            <a:spLocks noGrp="1"/>
          </p:cNvSpPr>
          <p:nvPr>
            <p:ph sz="half" idx="2"/>
          </p:nvPr>
        </p:nvSpPr>
        <p:spPr>
          <a:xfrm>
            <a:off x="51054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89472B9-7BA3-4F71-8FC5-AFE726A6A265}"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Click to edit Master title style</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8BEE83C-71AF-40D9-A556-7D2FD4513D7D}"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045DE9F-8FCC-45BF-BCE8-549EE154C088}"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389A3D4-766C-4A25-98C3-74E1B52F817E}"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23E91C0-600D-4A73-A716-5A258EE311C0}"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Drag picture to placeholder or click icon to add</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899EE5A-B618-43BA-8343-A9D2E77B61E5}"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260350"/>
            <a:ext cx="8243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titeltypografi</a:t>
            </a:r>
            <a:r>
              <a:rPr lang="en-GB" dirty="0" smtClean="0"/>
              <a:t> </a:t>
            </a:r>
            <a:r>
              <a:rPr lang="en-GB" dirty="0" err="1" smtClean="0"/>
              <a:t>i</a:t>
            </a:r>
            <a:r>
              <a:rPr lang="en-GB" dirty="0" smtClean="0"/>
              <a:t> </a:t>
            </a:r>
            <a:r>
              <a:rPr lang="en-GB" dirty="0" err="1" smtClean="0"/>
              <a:t>masteren</a:t>
            </a:r>
            <a:endParaRPr lang="en-GB" dirty="0" smtClean="0"/>
          </a:p>
        </p:txBody>
      </p:sp>
      <p:sp>
        <p:nvSpPr>
          <p:cNvPr id="1027" name="Rectangle 3"/>
          <p:cNvSpPr>
            <a:spLocks noGrp="1" noChangeArrowheads="1"/>
          </p:cNvSpPr>
          <p:nvPr>
            <p:ph type="body" idx="1"/>
          </p:nvPr>
        </p:nvSpPr>
        <p:spPr bwMode="auto">
          <a:xfrm>
            <a:off x="9144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teksttypografierne</a:t>
            </a:r>
            <a:r>
              <a:rPr lang="en-GB" dirty="0" smtClean="0"/>
              <a:t> </a:t>
            </a:r>
            <a:r>
              <a:rPr lang="en-GB" dirty="0" err="1" smtClean="0"/>
              <a:t>i</a:t>
            </a:r>
            <a:r>
              <a:rPr lang="en-GB" dirty="0" smtClean="0"/>
              <a:t> </a:t>
            </a:r>
            <a:r>
              <a:rPr lang="en-GB" dirty="0" err="1" smtClean="0"/>
              <a:t>masteren</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rtl="0" eaLnBrk="1" fontAlgn="base" hangingPunct="1">
        <a:spcBef>
          <a:spcPct val="0"/>
        </a:spcBef>
        <a:spcAft>
          <a:spcPct val="0"/>
        </a:spcAft>
        <a:defRPr sz="4400">
          <a:solidFill>
            <a:schemeClr val="tx2"/>
          </a:solidFill>
          <a:latin typeface="Calibri"/>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a:defRPr>
      </a:lvl2pPr>
      <a:lvl3pPr marL="1143000" indent="-228600" algn="l" rtl="0" eaLnBrk="1" fontAlgn="base" hangingPunct="1">
        <a:spcBef>
          <a:spcPct val="20000"/>
        </a:spcBef>
        <a:spcAft>
          <a:spcPct val="0"/>
        </a:spcAft>
        <a:buChar char="•"/>
        <a:defRPr sz="2400">
          <a:solidFill>
            <a:schemeClr val="tx1"/>
          </a:solidFill>
          <a:latin typeface="Calibri"/>
        </a:defRPr>
      </a:lvl3pPr>
      <a:lvl4pPr marL="1600200" indent="-228600" algn="l" rtl="0" eaLnBrk="1" fontAlgn="base" hangingPunct="1">
        <a:spcBef>
          <a:spcPct val="20000"/>
        </a:spcBef>
        <a:spcAft>
          <a:spcPct val="0"/>
        </a:spcAft>
        <a:buChar char="–"/>
        <a:defRPr sz="2000">
          <a:solidFill>
            <a:schemeClr val="tx1"/>
          </a:solidFill>
          <a:latin typeface="Calibri"/>
        </a:defRPr>
      </a:lvl4pPr>
      <a:lvl5pPr marL="2057400" indent="-228600" algn="l" rtl="0" eaLnBrk="1" fontAlgn="base" hangingPunct="1">
        <a:spcBef>
          <a:spcPct val="20000"/>
        </a:spcBef>
        <a:spcAft>
          <a:spcPct val="0"/>
        </a:spcAft>
        <a:buChar char="»"/>
        <a:defRPr sz="2000">
          <a:solidFill>
            <a:schemeClr val="tx1"/>
          </a:solidFill>
          <a:latin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titeltypografi</a:t>
            </a:r>
            <a:r>
              <a:rPr lang="en-GB" dirty="0" smtClean="0"/>
              <a:t> </a:t>
            </a:r>
            <a:r>
              <a:rPr lang="en-GB" dirty="0" err="1" smtClean="0"/>
              <a:t>i</a:t>
            </a:r>
            <a:r>
              <a:rPr lang="en-GB" dirty="0" smtClean="0"/>
              <a:t> </a:t>
            </a:r>
            <a:r>
              <a:rPr lang="en-GB" dirty="0" err="1" smtClean="0"/>
              <a:t>masteren</a:t>
            </a:r>
            <a:endParaRPr lang="en-GB" dirty="0"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teksttypografierne</a:t>
            </a:r>
            <a:r>
              <a:rPr lang="en-GB" dirty="0" smtClean="0"/>
              <a:t> </a:t>
            </a:r>
            <a:r>
              <a:rPr lang="en-GB" dirty="0" err="1" smtClean="0"/>
              <a:t>i</a:t>
            </a:r>
            <a:r>
              <a:rPr lang="en-GB" dirty="0" smtClean="0"/>
              <a:t> </a:t>
            </a:r>
            <a:r>
              <a:rPr lang="en-GB" dirty="0" err="1" smtClean="0"/>
              <a:t>masteren</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defRPr>
            </a:lvl1pPr>
          </a:lstStyle>
          <a:p>
            <a:pPr>
              <a:defRPr/>
            </a:pPr>
            <a:endParaRPr lang="en-GB" dirty="0"/>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a:defRPr>
            </a:lvl1pPr>
          </a:lstStyle>
          <a:p>
            <a:pPr>
              <a:defRPr/>
            </a:pPr>
            <a:endParaRPr lang="en-GB" dirty="0"/>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pPr>
              <a:defRPr/>
            </a:pPr>
            <a:fld id="{40736CBB-1E79-4FB3-BF7D-CBF61EBEC28F}" type="slidenum">
              <a:rPr lang="en-GB" smtClean="0"/>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defRPr>
      </a:lvl2pPr>
      <a:lvl3pPr marL="1143000" indent="-228600" algn="l" rtl="0" eaLnBrk="0" fontAlgn="base" hangingPunct="0">
        <a:spcBef>
          <a:spcPct val="20000"/>
        </a:spcBef>
        <a:spcAft>
          <a:spcPct val="0"/>
        </a:spcAft>
        <a:buChar char="•"/>
        <a:defRPr sz="2400">
          <a:solidFill>
            <a:schemeClr val="tx1"/>
          </a:solidFill>
          <a:latin typeface="Calibri"/>
        </a:defRPr>
      </a:lvl3pPr>
      <a:lvl4pPr marL="1600200" indent="-228600" algn="l" rtl="0" eaLnBrk="0" fontAlgn="base" hangingPunct="0">
        <a:spcBef>
          <a:spcPct val="20000"/>
        </a:spcBef>
        <a:spcAft>
          <a:spcPct val="0"/>
        </a:spcAft>
        <a:buChar char="–"/>
        <a:defRPr sz="2000">
          <a:solidFill>
            <a:schemeClr val="tx1"/>
          </a:solidFill>
          <a:latin typeface="Calibri"/>
        </a:defRPr>
      </a:lvl4pPr>
      <a:lvl5pPr marL="2057400" indent="-228600" algn="l" rtl="0" eaLnBrk="0" fontAlgn="base" hangingPunct="0">
        <a:spcBef>
          <a:spcPct val="20000"/>
        </a:spcBef>
        <a:spcAft>
          <a:spcPct val="0"/>
        </a:spcAft>
        <a:buChar char="»"/>
        <a:defRPr sz="2000">
          <a:solidFill>
            <a:schemeClr val="tx1"/>
          </a:solidFill>
          <a:latin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5633"/>
            <a:ext cx="9143999" cy="1470025"/>
          </a:xfrm>
        </p:spPr>
        <p:txBody>
          <a:bodyPr/>
          <a:lstStyle/>
          <a:p>
            <a:r>
              <a:rPr lang="da-DK" sz="3200" b="1" dirty="0" smtClean="0">
                <a:latin typeface="Arial" charset="0"/>
              </a:rPr>
              <a:t>Den vigtige oversætter</a:t>
            </a:r>
            <a:r>
              <a:rPr lang="da-DK" sz="2000" b="1" dirty="0">
                <a:latin typeface="Arial" charset="0"/>
              </a:rPr>
              <a:t> </a:t>
            </a:r>
            <a:r>
              <a:rPr lang="da-DK" sz="3200" dirty="0">
                <a:latin typeface="Arial" charset="0"/>
              </a:rPr>
              <a:t/>
            </a:r>
            <a:br>
              <a:rPr lang="da-DK" sz="3200" dirty="0">
                <a:latin typeface="Arial" charset="0"/>
              </a:rPr>
            </a:br>
            <a:endParaRPr lang="da-DK" sz="3200" i="1" dirty="0">
              <a:solidFill>
                <a:schemeClr val="tx1"/>
              </a:solidFill>
            </a:endParaRPr>
          </a:p>
        </p:txBody>
      </p:sp>
      <p:sp>
        <p:nvSpPr>
          <p:cNvPr id="3" name="Subtitle 2"/>
          <p:cNvSpPr>
            <a:spLocks noGrp="1"/>
          </p:cNvSpPr>
          <p:nvPr>
            <p:ph type="subTitle" idx="1"/>
          </p:nvPr>
        </p:nvSpPr>
        <p:spPr>
          <a:xfrm>
            <a:off x="1371600" y="4256224"/>
            <a:ext cx="6400800" cy="1752600"/>
          </a:xfrm>
        </p:spPr>
        <p:txBody>
          <a:bodyPr/>
          <a:lstStyle/>
          <a:p>
            <a:endParaRPr lang="da-DK" sz="1600" dirty="0"/>
          </a:p>
          <a:p>
            <a:r>
              <a:rPr lang="da-DK" sz="1600" b="1" dirty="0" smtClean="0"/>
              <a:t>Nytårskur 2018 </a:t>
            </a:r>
          </a:p>
          <a:p>
            <a:r>
              <a:rPr lang="da-DK" sz="1600" b="1" dirty="0" smtClean="0"/>
              <a:t>Greve Kommune</a:t>
            </a:r>
            <a:endParaRPr lang="da-DK" altLang="da-DK" sz="1600" b="1" dirty="0" smtClean="0">
              <a:ea typeface="Tahoma" panose="020B0604030504040204" pitchFamily="34" charset="0"/>
              <a:cs typeface="Tahoma" panose="020B0604030504040204" pitchFamily="34" charset="0"/>
            </a:endParaRPr>
          </a:p>
          <a:p>
            <a:r>
              <a:rPr lang="da-DK" sz="1600" dirty="0" smtClean="0">
                <a:solidFill>
                  <a:srgbClr val="000000"/>
                </a:solidFill>
              </a:rPr>
              <a:t>22. Januar 2018</a:t>
            </a:r>
            <a:endParaRPr lang="da-DK" sz="1600" dirty="0"/>
          </a:p>
          <a:p>
            <a:endParaRPr lang="da-DK" sz="1600" dirty="0" smtClean="0">
              <a:solidFill>
                <a:srgbClr val="000000"/>
              </a:solidFill>
            </a:endParaRPr>
          </a:p>
          <a:p>
            <a:r>
              <a:rPr lang="da-DK" sz="1600" dirty="0" smtClean="0">
                <a:solidFill>
                  <a:srgbClr val="000000"/>
                </a:solidFill>
              </a:rPr>
              <a:t>Søren Obed Madsen</a:t>
            </a:r>
          </a:p>
          <a:p>
            <a:r>
              <a:rPr lang="da-DK" sz="1600" dirty="0" err="1" smtClean="0">
                <a:solidFill>
                  <a:srgbClr val="000000"/>
                </a:solidFill>
              </a:rPr>
              <a:t>som.mpp@cbs.dk</a:t>
            </a:r>
            <a:endParaRPr lang="da-DK" sz="1600" dirty="0">
              <a:solidFill>
                <a:srgbClr val="00000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513691415"/>
              </p:ext>
            </p:extLst>
          </p:nvPr>
        </p:nvGraphicFramePr>
        <p:xfrm>
          <a:off x="457200" y="6046311"/>
          <a:ext cx="8229600" cy="274320"/>
        </p:xfrm>
        <a:graphic>
          <a:graphicData uri="http://schemas.openxmlformats.org/drawingml/2006/table">
            <a:tbl>
              <a:tblPr/>
              <a:tblGrid>
                <a:gridCol w="8229600"/>
              </a:tblGrid>
              <a:tr h="0">
                <a:tc>
                  <a:txBody>
                    <a:bodyPr/>
                    <a:lstStyle/>
                    <a:p>
                      <a:endParaRPr lang="da-DK" dirty="0">
                        <a:effectLst/>
                        <a:latin typeface="Arial" charset="0"/>
                      </a:endParaRPr>
                    </a:p>
                  </a:txBody>
                  <a:tcPr marL="31750" marR="31750" marT="0" marB="0">
                    <a:lnL>
                      <a:noFill/>
                    </a:lnL>
                    <a:lnR>
                      <a:noFill/>
                    </a:lnR>
                    <a:lnT>
                      <a:noFill/>
                    </a:lnT>
                    <a:lnB>
                      <a:noFill/>
                    </a:lnB>
                  </a:tcPr>
                </a:tc>
              </a:tr>
            </a:tbl>
          </a:graphicData>
        </a:graphic>
      </p:graphicFrame>
      <p:pic>
        <p:nvPicPr>
          <p:cNvPr id="6" name="Picture 4" descr="Pieter_Bruegel_the_Elder_-_The_Tower_of_Babel_(Vienna)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589" y="1905658"/>
            <a:ext cx="3154198" cy="2313079"/>
          </a:xfrm>
          <a:prstGeom prst="rect">
            <a:avLst/>
          </a:prstGeom>
        </p:spPr>
      </p:pic>
    </p:spTree>
    <p:extLst>
      <p:ext uri="{BB962C8B-B14F-4D97-AF65-F5344CB8AC3E}">
        <p14:creationId xmlns:p14="http://schemas.microsoft.com/office/powerpoint/2010/main" val="378032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Organisationen som hierarki </a:t>
            </a:r>
            <a:endParaRPr lang="da-DK" dirty="0"/>
          </a:p>
        </p:txBody>
      </p:sp>
      <p:pic>
        <p:nvPicPr>
          <p:cNvPr id="5" name="Content Placeholder 3" descr="Skærmbillede 2015-09-04 kl. 11.58.03.png"/>
          <p:cNvPicPr>
            <a:picLocks noGrp="1" noChangeAspect="1"/>
          </p:cNvPicPr>
          <p:nvPr/>
        </p:nvPicPr>
        <p:blipFill>
          <a:blip r:embed="rId2">
            <a:extLst>
              <a:ext uri="{28A0092B-C50C-407E-A947-70E740481C1C}">
                <a14:useLocalDpi xmlns:a14="http://schemas.microsoft.com/office/drawing/2010/main" val="0"/>
              </a:ext>
            </a:extLst>
          </a:blip>
          <a:srcRect l="-14548" r="-14548"/>
          <a:stretch>
            <a:fillRect/>
          </a:stretch>
        </p:blipFill>
        <p:spPr bwMode="auto">
          <a:xfrm>
            <a:off x="1074508" y="1688356"/>
            <a:ext cx="8229600" cy="4525963"/>
          </a:xfrm>
          <a:prstGeom prst="rect">
            <a:avLst/>
          </a:prstGeom>
          <a:noFill/>
          <a:ln w="9525">
            <a:noFill/>
            <a:miter lim="800000"/>
            <a:headEnd/>
            <a:tailEnd/>
          </a:ln>
          <a:effectLst/>
        </p:spPr>
      </p:pic>
    </p:spTree>
    <p:extLst>
      <p:ext uri="{BB962C8B-B14F-4D97-AF65-F5344CB8AC3E}">
        <p14:creationId xmlns:p14="http://schemas.microsoft.com/office/powerpoint/2010/main" val="912920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Organisationen som netværk</a:t>
            </a:r>
            <a:endParaRPr lang="da-DK" dirty="0"/>
          </a:p>
        </p:txBody>
      </p:sp>
      <p:pic>
        <p:nvPicPr>
          <p:cNvPr id="5" name="Content Placeholder 4" descr="Skærmbillede 2015-09-04 kl. 11.58.09.png"/>
          <p:cNvPicPr>
            <a:picLocks noGrp="1" noChangeAspect="1"/>
          </p:cNvPicPr>
          <p:nvPr>
            <p:ph idx="1"/>
          </p:nvPr>
        </p:nvPicPr>
        <p:blipFill>
          <a:blip r:embed="rId2">
            <a:extLst>
              <a:ext uri="{28A0092B-C50C-407E-A947-70E740481C1C}">
                <a14:useLocalDpi xmlns:a14="http://schemas.microsoft.com/office/drawing/2010/main" val="0"/>
              </a:ext>
            </a:extLst>
          </a:blip>
          <a:srcRect l="-16120" r="-16120"/>
          <a:stretch>
            <a:fillRect/>
          </a:stretch>
        </p:blipFill>
        <p:spPr/>
      </p:pic>
    </p:spTree>
    <p:extLst>
      <p:ext uri="{BB962C8B-B14F-4D97-AF65-F5344CB8AC3E}">
        <p14:creationId xmlns:p14="http://schemas.microsoft.com/office/powerpoint/2010/main" val="116162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Uddrag af et netværk</a:t>
            </a:r>
            <a:endParaRPr lang="da-DK" dirty="0"/>
          </a:p>
        </p:txBody>
      </p:sp>
      <p:pic>
        <p:nvPicPr>
          <p:cNvPr id="4" name="Content Placeholder 4"/>
          <p:cNvPicPr>
            <a:picLocks noGrp="1" noChangeAspect="1"/>
          </p:cNvPicPr>
          <p:nvPr/>
        </p:nvPicPr>
        <p:blipFill>
          <a:blip r:embed="rId2"/>
          <a:srcRect l="-20253" r="-20253"/>
          <a:stretch>
            <a:fillRect/>
          </a:stretch>
        </p:blipFill>
        <p:spPr bwMode="auto">
          <a:xfrm>
            <a:off x="611560" y="1700808"/>
            <a:ext cx="8229600" cy="4525963"/>
          </a:xfrm>
          <a:prstGeom prst="rect">
            <a:avLst/>
          </a:prstGeom>
          <a:noFill/>
          <a:ln w="9525">
            <a:noFill/>
            <a:miter lim="800000"/>
            <a:headEnd/>
            <a:tailEnd/>
          </a:ln>
        </p:spPr>
      </p:pic>
      <p:sp>
        <p:nvSpPr>
          <p:cNvPr id="5" name="Rectangle 4"/>
          <p:cNvSpPr/>
          <p:nvPr/>
        </p:nvSpPr>
        <p:spPr>
          <a:xfrm>
            <a:off x="5364088" y="1844824"/>
            <a:ext cx="230425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Rectangle 5"/>
          <p:cNvSpPr/>
          <p:nvPr/>
        </p:nvSpPr>
        <p:spPr>
          <a:xfrm>
            <a:off x="6300192" y="5589240"/>
            <a:ext cx="230425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1246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a:t>
            </a:r>
            <a:r>
              <a:rPr lang="da-DK" dirty="0" smtClean="0"/>
              <a:t>lere organisationer i en</a:t>
            </a:r>
            <a:endParaRPr lang="da-DK" dirty="0"/>
          </a:p>
        </p:txBody>
      </p:sp>
      <p:sp>
        <p:nvSpPr>
          <p:cNvPr id="3" name="Content Placeholder 2"/>
          <p:cNvSpPr>
            <a:spLocks noGrp="1"/>
          </p:cNvSpPr>
          <p:nvPr>
            <p:ph idx="1"/>
          </p:nvPr>
        </p:nvSpPr>
        <p:spPr/>
        <p:txBody>
          <a:bodyPr/>
          <a:lstStyle/>
          <a:p>
            <a:r>
              <a:rPr lang="da-DK" dirty="0" smtClean="0"/>
              <a:t>Den store : Hele organisationen</a:t>
            </a:r>
          </a:p>
          <a:p>
            <a:r>
              <a:rPr lang="da-DK" dirty="0" smtClean="0"/>
              <a:t>Den mellem: Området</a:t>
            </a:r>
          </a:p>
          <a:p>
            <a:r>
              <a:rPr lang="da-DK" dirty="0" smtClean="0"/>
              <a:t>Den lille: Min egen afdeling eller kontor</a:t>
            </a:r>
          </a:p>
          <a:p>
            <a:endParaRPr lang="da-DK" dirty="0"/>
          </a:p>
          <a:p>
            <a:endParaRPr lang="da-DK" dirty="0" smtClean="0"/>
          </a:p>
        </p:txBody>
      </p:sp>
    </p:spTree>
    <p:extLst>
      <p:ext uri="{BB962C8B-B14F-4D97-AF65-F5344CB8AC3E}">
        <p14:creationId xmlns:p14="http://schemas.microsoft.com/office/powerpoint/2010/main" val="193205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da-DK" b="1" dirty="0" smtClean="0"/>
          </a:p>
          <a:p>
            <a:pPr marL="0" indent="0" algn="ctr">
              <a:lnSpc>
                <a:spcPct val="150000"/>
              </a:lnSpc>
              <a:buNone/>
            </a:pPr>
            <a:r>
              <a:rPr lang="da-DK" i="1" dirty="0" smtClean="0"/>
              <a:t>”Mit </a:t>
            </a:r>
            <a:r>
              <a:rPr lang="da-DK" i="1" dirty="0"/>
              <a:t>sprogs grænser er min verdens grænser</a:t>
            </a:r>
            <a:r>
              <a:rPr lang="da-DK" i="1" dirty="0" smtClean="0"/>
              <a:t>“ </a:t>
            </a:r>
          </a:p>
          <a:p>
            <a:pPr marL="0" indent="0" algn="ctr">
              <a:lnSpc>
                <a:spcPct val="150000"/>
              </a:lnSpc>
              <a:buNone/>
            </a:pPr>
            <a:r>
              <a:rPr lang="da-DK" sz="2400" dirty="0" smtClean="0"/>
              <a:t>- Wittgenstein</a:t>
            </a:r>
          </a:p>
          <a:p>
            <a:endParaRPr lang="da-DK" dirty="0"/>
          </a:p>
        </p:txBody>
      </p:sp>
    </p:spTree>
    <p:extLst>
      <p:ext uri="{BB962C8B-B14F-4D97-AF65-F5344CB8AC3E}">
        <p14:creationId xmlns:p14="http://schemas.microsoft.com/office/powerpoint/2010/main" val="815816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Taler</a:t>
            </a:r>
            <a:r>
              <a:rPr lang="en-US" dirty="0" smtClean="0"/>
              <a:t> vi </a:t>
            </a:r>
            <a:r>
              <a:rPr lang="en-US" dirty="0" err="1" smtClean="0"/>
              <a:t>samme</a:t>
            </a:r>
            <a:r>
              <a:rPr lang="en-US" dirty="0" smtClean="0"/>
              <a:t> sprog?</a:t>
            </a:r>
            <a:endParaRPr lang="en-US" dirty="0"/>
          </a:p>
        </p:txBody>
      </p:sp>
      <p:pic>
        <p:nvPicPr>
          <p:cNvPr id="4" name="Content Placeholder 3" descr="Oversættelse af pensionsordning.png"/>
          <p:cNvPicPr>
            <a:picLocks noGrp="1" noChangeAspect="1"/>
          </p:cNvPicPr>
          <p:nvPr>
            <p:ph idx="1"/>
          </p:nvPr>
        </p:nvPicPr>
        <p:blipFill>
          <a:blip r:embed="rId2">
            <a:extLst>
              <a:ext uri="{28A0092B-C50C-407E-A947-70E740481C1C}">
                <a14:useLocalDpi xmlns:a14="http://schemas.microsoft.com/office/drawing/2010/main" val="0"/>
              </a:ext>
            </a:extLst>
          </a:blip>
          <a:srcRect l="-5670" r="-5670"/>
          <a:stretch>
            <a:fillRect/>
          </a:stretch>
        </p:blipFill>
        <p:spPr/>
      </p:pic>
    </p:spTree>
    <p:extLst>
      <p:ext uri="{BB962C8B-B14F-4D97-AF65-F5344CB8AC3E}">
        <p14:creationId xmlns:p14="http://schemas.microsoft.com/office/powerpoint/2010/main" val="925049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60350"/>
            <a:ext cx="8676457" cy="1143000"/>
          </a:xfrm>
        </p:spPr>
        <p:txBody>
          <a:bodyPr>
            <a:normAutofit/>
          </a:bodyPr>
          <a:lstStyle/>
          <a:p>
            <a:r>
              <a:rPr lang="da-DK" sz="3200" smtClean="0"/>
              <a:t>Forskellige idealer i samme organisation</a:t>
            </a:r>
            <a:endParaRPr lang="da-DK" sz="32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5060686"/>
              </p:ext>
            </p:extLst>
          </p:nvPr>
        </p:nvGraphicFramePr>
        <p:xfrm>
          <a:off x="107504" y="1700808"/>
          <a:ext cx="8892480" cy="3703320"/>
        </p:xfrm>
        <a:graphic>
          <a:graphicData uri="http://schemas.openxmlformats.org/drawingml/2006/table">
            <a:tbl>
              <a:tblPr firstRow="1" bandRow="1">
                <a:tableStyleId>{F2DE63D5-997A-4646-A377-4702673A728D}</a:tableStyleId>
              </a:tblPr>
              <a:tblGrid>
                <a:gridCol w="1440160"/>
                <a:gridCol w="2232248"/>
                <a:gridCol w="1663080"/>
                <a:gridCol w="1778496"/>
                <a:gridCol w="1778496"/>
              </a:tblGrid>
              <a:tr h="370840">
                <a:tc>
                  <a:txBody>
                    <a:bodyPr/>
                    <a:lstStyle/>
                    <a:p>
                      <a:r>
                        <a:rPr lang="da-DK" sz="1400" baseline="0" noProof="0" smtClean="0">
                          <a:solidFill>
                            <a:srgbClr val="000000"/>
                          </a:solidFill>
                        </a:rPr>
                        <a:t>Arbejdspladsen er en</a:t>
                      </a:r>
                      <a:endParaRPr lang="da-DK" sz="1400" noProof="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noProof="0" dirty="0" smtClean="0">
                          <a:solidFill>
                            <a:srgbClr val="000000"/>
                          </a:solidFill>
                        </a:rPr>
                        <a:t>Produktionsvirksomhed</a:t>
                      </a:r>
                      <a:endParaRPr lang="da-DK" sz="1400" b="1" noProof="0" dirty="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noProof="0" smtClean="0">
                          <a:solidFill>
                            <a:srgbClr val="000000"/>
                          </a:solidFill>
                        </a:rPr>
                        <a:t>Offentlig myndighed</a:t>
                      </a:r>
                      <a:endParaRPr lang="da-DK" sz="1400" b="1" noProof="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noProof="0" dirty="0" smtClean="0">
                          <a:solidFill>
                            <a:srgbClr val="000000"/>
                          </a:solidFill>
                        </a:rPr>
                        <a:t>Politisk organisation</a:t>
                      </a:r>
                      <a:endParaRPr lang="da-DK" sz="1400" b="1" noProof="0" dirty="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b="1" noProof="0" dirty="0" smtClean="0">
                          <a:solidFill>
                            <a:srgbClr val="000000"/>
                          </a:solidFill>
                          <a:latin typeface="Calibri"/>
                          <a:cs typeface="Calibri"/>
                        </a:rPr>
                        <a:t>Den faglige organisation</a:t>
                      </a:r>
                      <a:endParaRPr lang="da-DK" sz="1400" b="1" noProof="0" dirty="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da-DK" sz="1400" noProof="0" smtClean="0">
                          <a:latin typeface="+mn-lt"/>
                        </a:rPr>
                        <a:t>Succeskriterier:</a:t>
                      </a:r>
                      <a:endParaRPr lang="da-DK" sz="1400" b="1" i="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At</a:t>
                      </a:r>
                      <a:r>
                        <a:rPr lang="da-DK" sz="1400" baseline="0" noProof="0" dirty="0" smtClean="0">
                          <a:latin typeface="+mn-lt"/>
                        </a:rPr>
                        <a:t> nå produktionsmålene inden for budgetterne</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At overholde lovgivningen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At gøre den politiske</a:t>
                      </a:r>
                      <a:r>
                        <a:rPr lang="da-DK" sz="1400" baseline="0" noProof="0" dirty="0" smtClean="0">
                          <a:latin typeface="+mn-lt"/>
                        </a:rPr>
                        <a:t> chef </a:t>
                      </a:r>
                      <a:r>
                        <a:rPr lang="da-DK" sz="1400" noProof="0" dirty="0" smtClean="0">
                          <a:latin typeface="+mn-lt"/>
                        </a:rPr>
                        <a:t>glad</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cs typeface="Calibri"/>
                        </a:rPr>
                        <a:t>Overhold de faglige standarder</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da-DK" sz="1400" noProof="0" smtClean="0">
                          <a:latin typeface="+mn-lt"/>
                        </a:rPr>
                        <a:t>Bruger ord som:</a:t>
                      </a:r>
                      <a:endParaRPr lang="da-DK" sz="1400" b="1" i="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Kunder</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Borgere</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Politikere</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cs typeface="Calibri"/>
                        </a:rPr>
                        <a:t>Afhænger</a:t>
                      </a:r>
                      <a:r>
                        <a:rPr lang="da-DK" sz="1400" baseline="0" noProof="0" dirty="0" smtClean="0">
                          <a:latin typeface="+mn-lt"/>
                          <a:cs typeface="Calibri"/>
                        </a:rPr>
                        <a:t> af faget</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Effektivitet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Retsikkerhed</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Legitimitet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Forretningen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Myndigheden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Organisationen</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KPI’er</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Nøgletal</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Tallene</a:t>
                      </a:r>
                    </a:p>
                    <a:p>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Budgettet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Loven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De politiske udmeldinger</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Finansministeriet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Rigsrevisionen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Medierne</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cs typeface="Calibri"/>
                        </a:rPr>
                        <a:t>Fagligt stærke kollegaer </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138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Oversættelsesteori</a:t>
            </a:r>
            <a:endParaRPr lang="da-DK" dirty="0"/>
          </a:p>
        </p:txBody>
      </p:sp>
      <p:pic>
        <p:nvPicPr>
          <p:cNvPr id="4" name="Content Placeholder 3"/>
          <p:cNvPicPr>
            <a:picLocks noGrp="1" noChangeAspect="1"/>
          </p:cNvPicPr>
          <p:nvPr>
            <p:ph idx="1"/>
          </p:nvPr>
        </p:nvPicPr>
        <p:blipFill>
          <a:blip r:embed="rId2"/>
          <a:srcRect l="-94545" r="-94545"/>
          <a:stretch>
            <a:fillRect/>
          </a:stretch>
        </p:blipFill>
        <p:spPr>
          <a:xfrm>
            <a:off x="-131676" y="1403350"/>
            <a:ext cx="5891976" cy="3240360"/>
          </a:xfrm>
        </p:spPr>
      </p:pic>
      <p:pic>
        <p:nvPicPr>
          <p:cNvPr id="8" name="Picture 7"/>
          <p:cNvPicPr>
            <a:picLocks noChangeAspect="1"/>
          </p:cNvPicPr>
          <p:nvPr/>
        </p:nvPicPr>
        <p:blipFill rotWithShape="1">
          <a:blip r:embed="rId3"/>
          <a:srcRect l="51045" r="-51045"/>
          <a:stretch/>
        </p:blipFill>
        <p:spPr>
          <a:xfrm>
            <a:off x="5398007" y="3625190"/>
            <a:ext cx="4896544" cy="2751780"/>
          </a:xfrm>
          <a:prstGeom prst="rect">
            <a:avLst/>
          </a:prstGeom>
        </p:spPr>
      </p:pic>
      <p:pic>
        <p:nvPicPr>
          <p:cNvPr id="9" name="Picture 8"/>
          <p:cNvPicPr>
            <a:picLocks noChangeAspect="1"/>
          </p:cNvPicPr>
          <p:nvPr/>
        </p:nvPicPr>
        <p:blipFill>
          <a:blip r:embed="rId4"/>
          <a:stretch>
            <a:fillRect/>
          </a:stretch>
        </p:blipFill>
        <p:spPr>
          <a:xfrm>
            <a:off x="1665104" y="3323524"/>
            <a:ext cx="2236061" cy="3187576"/>
          </a:xfrm>
          <a:prstGeom prst="rect">
            <a:avLst/>
          </a:prstGeom>
        </p:spPr>
      </p:pic>
      <p:pic>
        <p:nvPicPr>
          <p:cNvPr id="10" name="Picture 9"/>
          <p:cNvPicPr>
            <a:picLocks noChangeAspect="1"/>
          </p:cNvPicPr>
          <p:nvPr/>
        </p:nvPicPr>
        <p:blipFill>
          <a:blip r:embed="rId5"/>
          <a:stretch>
            <a:fillRect/>
          </a:stretch>
        </p:blipFill>
        <p:spPr>
          <a:xfrm>
            <a:off x="5760300" y="1403350"/>
            <a:ext cx="1584176" cy="2686762"/>
          </a:xfrm>
          <a:prstGeom prst="rect">
            <a:avLst/>
          </a:prstGeom>
        </p:spPr>
      </p:pic>
    </p:spTree>
    <p:extLst>
      <p:ext uri="{BB962C8B-B14F-4D97-AF65-F5344CB8AC3E}">
        <p14:creationId xmlns:p14="http://schemas.microsoft.com/office/powerpoint/2010/main" val="162385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Om oversættere</a:t>
            </a:r>
            <a:endParaRPr lang="da-DK" dirty="0"/>
          </a:p>
        </p:txBody>
      </p:sp>
      <p:sp>
        <p:nvSpPr>
          <p:cNvPr id="3" name="Pladsholder til indhold 2"/>
          <p:cNvSpPr>
            <a:spLocks noGrp="1"/>
          </p:cNvSpPr>
          <p:nvPr>
            <p:ph idx="1"/>
          </p:nvPr>
        </p:nvSpPr>
        <p:spPr/>
        <p:txBody>
          <a:bodyPr/>
          <a:lstStyle/>
          <a:p>
            <a:r>
              <a:rPr lang="da-DK" dirty="0"/>
              <a:t>Ofte usynlige i </a:t>
            </a:r>
            <a:r>
              <a:rPr lang="da-DK" dirty="0" smtClean="0"/>
              <a:t>organisationer</a:t>
            </a:r>
          </a:p>
          <a:p>
            <a:r>
              <a:rPr lang="da-DK" dirty="0" smtClean="0"/>
              <a:t>Er </a:t>
            </a:r>
            <a:r>
              <a:rPr lang="da-DK" dirty="0"/>
              <a:t>magtfulde, men </a:t>
            </a:r>
            <a:r>
              <a:rPr lang="da-DK" dirty="0" smtClean="0"/>
              <a:t>udsatte</a:t>
            </a:r>
          </a:p>
          <a:p>
            <a:r>
              <a:rPr lang="da-DK" dirty="0" smtClean="0"/>
              <a:t>Altid potentielle forrædere</a:t>
            </a:r>
          </a:p>
          <a:p>
            <a:r>
              <a:rPr lang="da-DK" dirty="0" smtClean="0"/>
              <a:t>Er uundværlige</a:t>
            </a:r>
            <a:endParaRPr lang="da-DK" dirty="0"/>
          </a:p>
        </p:txBody>
      </p:sp>
    </p:spTree>
    <p:extLst>
      <p:ext uri="{BB962C8B-B14F-4D97-AF65-F5344CB8AC3E}">
        <p14:creationId xmlns:p14="http://schemas.microsoft.com/office/powerpoint/2010/main" val="16185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9144000" cy="1143000"/>
          </a:xfrm>
        </p:spPr>
        <p:txBody>
          <a:bodyPr/>
          <a:lstStyle/>
          <a:p>
            <a:r>
              <a:rPr lang="da-DK" dirty="0" smtClean="0"/>
              <a:t>Fire overvejelser, når en tekst skal oversættes</a:t>
            </a:r>
            <a:endParaRPr lang="da-DK" dirty="0"/>
          </a:p>
        </p:txBody>
      </p:sp>
      <p:sp>
        <p:nvSpPr>
          <p:cNvPr id="3" name="Content Placeholder 2"/>
          <p:cNvSpPr>
            <a:spLocks noGrp="1"/>
          </p:cNvSpPr>
          <p:nvPr>
            <p:ph idx="1"/>
          </p:nvPr>
        </p:nvSpPr>
        <p:spPr/>
        <p:txBody>
          <a:bodyPr/>
          <a:lstStyle/>
          <a:p>
            <a:pPr lvl="1">
              <a:lnSpc>
                <a:spcPct val="150000"/>
              </a:lnSpc>
            </a:pPr>
            <a:r>
              <a:rPr lang="da-DK" sz="2000" dirty="0" smtClean="0"/>
              <a:t>Sproget </a:t>
            </a:r>
          </a:p>
          <a:p>
            <a:pPr lvl="1">
              <a:lnSpc>
                <a:spcPct val="150000"/>
              </a:lnSpc>
            </a:pPr>
            <a:r>
              <a:rPr lang="da-DK" sz="2000" dirty="0" smtClean="0"/>
              <a:t>Kulturen </a:t>
            </a:r>
          </a:p>
          <a:p>
            <a:pPr lvl="1">
              <a:lnSpc>
                <a:spcPct val="150000"/>
              </a:lnSpc>
            </a:pPr>
            <a:r>
              <a:rPr lang="da-DK" sz="2000" dirty="0" smtClean="0"/>
              <a:t>Funktionen </a:t>
            </a:r>
          </a:p>
          <a:p>
            <a:pPr lvl="1">
              <a:lnSpc>
                <a:spcPct val="150000"/>
              </a:lnSpc>
            </a:pPr>
            <a:r>
              <a:rPr lang="da-DK" sz="2000" dirty="0" smtClean="0"/>
              <a:t>Ideologien</a:t>
            </a:r>
          </a:p>
          <a:p>
            <a:pPr marL="457200" lvl="1" indent="0">
              <a:buNone/>
            </a:pPr>
            <a:endParaRPr lang="da-DK" sz="2000" dirty="0"/>
          </a:p>
        </p:txBody>
      </p:sp>
    </p:spTree>
    <p:extLst>
      <p:ext uri="{BB962C8B-B14F-4D97-AF65-F5344CB8AC3E}">
        <p14:creationId xmlns:p14="http://schemas.microsoft.com/office/powerpoint/2010/main" val="36065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Dagsorden</a:t>
            </a:r>
            <a:endParaRPr lang="da-DK" dirty="0"/>
          </a:p>
        </p:txBody>
      </p:sp>
      <p:sp>
        <p:nvSpPr>
          <p:cNvPr id="3" name="Content Placeholder 2"/>
          <p:cNvSpPr>
            <a:spLocks noGrp="1"/>
          </p:cNvSpPr>
          <p:nvPr>
            <p:ph idx="1"/>
          </p:nvPr>
        </p:nvSpPr>
        <p:spPr/>
        <p:txBody>
          <a:bodyPr>
            <a:normAutofit/>
          </a:bodyPr>
          <a:lstStyle/>
          <a:p>
            <a:pPr>
              <a:lnSpc>
                <a:spcPct val="150000"/>
              </a:lnSpc>
            </a:pPr>
            <a:r>
              <a:rPr lang="da-DK" sz="2000" dirty="0"/>
              <a:t>Hvorfor er det interessant at tale om oversættelse af </a:t>
            </a:r>
            <a:r>
              <a:rPr lang="da-DK" sz="2000" dirty="0" smtClean="0"/>
              <a:t>strategier?</a:t>
            </a:r>
            <a:endParaRPr lang="da-DK" sz="2000" dirty="0"/>
          </a:p>
          <a:p>
            <a:pPr lvl="1">
              <a:lnSpc>
                <a:spcPct val="150000"/>
              </a:lnSpc>
            </a:pPr>
            <a:r>
              <a:rPr lang="da-DK" sz="1600" dirty="0" smtClean="0"/>
              <a:t>Nuværende praksis og konsekvenserne</a:t>
            </a:r>
          </a:p>
          <a:p>
            <a:pPr lvl="1">
              <a:lnSpc>
                <a:spcPct val="150000"/>
              </a:lnSpc>
            </a:pPr>
            <a:r>
              <a:rPr lang="da-DK" sz="1600" dirty="0" smtClean="0"/>
              <a:t>Om organisationer</a:t>
            </a:r>
            <a:endParaRPr lang="da-DK" sz="1600" dirty="0"/>
          </a:p>
          <a:p>
            <a:pPr lvl="1">
              <a:lnSpc>
                <a:spcPct val="150000"/>
              </a:lnSpc>
            </a:pPr>
            <a:r>
              <a:rPr lang="da-DK" sz="1600" dirty="0" smtClean="0"/>
              <a:t>Om sproget</a:t>
            </a:r>
            <a:endParaRPr lang="da-DK" sz="1200" dirty="0"/>
          </a:p>
          <a:p>
            <a:pPr lvl="0">
              <a:lnSpc>
                <a:spcPct val="150000"/>
              </a:lnSpc>
            </a:pPr>
            <a:r>
              <a:rPr lang="da-DK" sz="2000" dirty="0"/>
              <a:t>Hvad vil det sige at oversætte en strategi?</a:t>
            </a:r>
          </a:p>
          <a:p>
            <a:pPr lvl="1">
              <a:lnSpc>
                <a:spcPct val="150000"/>
              </a:lnSpc>
            </a:pPr>
            <a:r>
              <a:rPr lang="da-DK" sz="1600" dirty="0" smtClean="0"/>
              <a:t>Om oversættelse</a:t>
            </a:r>
            <a:endParaRPr lang="da-DK" sz="1600" dirty="0"/>
          </a:p>
          <a:p>
            <a:pPr lvl="1">
              <a:lnSpc>
                <a:spcPct val="150000"/>
              </a:lnSpc>
            </a:pPr>
            <a:r>
              <a:rPr lang="da-DK" sz="1600" dirty="0"/>
              <a:t>K</a:t>
            </a:r>
            <a:r>
              <a:rPr lang="da-DK" sz="1600" dirty="0" smtClean="0"/>
              <a:t>ompetencer og arbejdsforhold</a:t>
            </a:r>
          </a:p>
          <a:p>
            <a:pPr lvl="1">
              <a:lnSpc>
                <a:spcPct val="150000"/>
              </a:lnSpc>
            </a:pPr>
            <a:r>
              <a:rPr lang="da-DK" sz="1600" dirty="0" smtClean="0"/>
              <a:t>Oversættelsesfejl</a:t>
            </a:r>
          </a:p>
          <a:p>
            <a:pPr lvl="1">
              <a:lnSpc>
                <a:spcPct val="150000"/>
              </a:lnSpc>
            </a:pPr>
            <a:r>
              <a:rPr lang="da-DK" sz="1600" dirty="0" smtClean="0"/>
              <a:t>Sproget og roller</a:t>
            </a:r>
            <a:endParaRPr lang="da-DK" sz="1600" dirty="0"/>
          </a:p>
        </p:txBody>
      </p:sp>
    </p:spTree>
    <p:extLst>
      <p:ext uri="{BB962C8B-B14F-4D97-AF65-F5344CB8AC3E}">
        <p14:creationId xmlns:p14="http://schemas.microsoft.com/office/powerpoint/2010/main" val="2285862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på oversættelse af inklusion</a:t>
            </a:r>
            <a:endParaRPr lang="da-DK" dirty="0"/>
          </a:p>
        </p:txBody>
      </p:sp>
      <p:pic>
        <p:nvPicPr>
          <p:cNvPr id="4" name="Pladsholder til indhold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51927" y="1628775"/>
            <a:ext cx="4754546" cy="4525963"/>
          </a:xfrm>
        </p:spPr>
      </p:pic>
    </p:spTree>
    <p:extLst>
      <p:ext uri="{BB962C8B-B14F-4D97-AF65-F5344CB8AC3E}">
        <p14:creationId xmlns:p14="http://schemas.microsoft.com/office/powerpoint/2010/main" val="170896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Oversættelsesopgaven</a:t>
            </a:r>
            <a:endParaRPr lang="da-DK" dirty="0"/>
          </a:p>
        </p:txBody>
      </p:sp>
      <p:sp>
        <p:nvSpPr>
          <p:cNvPr id="3" name="Content Placeholder 2"/>
          <p:cNvSpPr>
            <a:spLocks noGrp="1"/>
          </p:cNvSpPr>
          <p:nvPr>
            <p:ph idx="1"/>
          </p:nvPr>
        </p:nvSpPr>
        <p:spPr/>
        <p:txBody>
          <a:bodyPr/>
          <a:lstStyle/>
          <a:p>
            <a:pPr marL="0" indent="0">
              <a:buNone/>
            </a:pPr>
            <a:endParaRPr lang="da-DK" dirty="0"/>
          </a:p>
          <a:p>
            <a:pPr marL="0" indent="0" algn="ctr">
              <a:buNone/>
            </a:pPr>
            <a:r>
              <a:rPr lang="da-DK" dirty="0"/>
              <a:t>At afkode strategien, udvælge, oversætte og vælge den mest passende </a:t>
            </a:r>
            <a:r>
              <a:rPr lang="da-DK" dirty="0" smtClean="0"/>
              <a:t>oversættelse.</a:t>
            </a:r>
            <a:endParaRPr lang="da-DK" dirty="0"/>
          </a:p>
        </p:txBody>
      </p:sp>
    </p:spTree>
    <p:extLst>
      <p:ext uri="{BB962C8B-B14F-4D97-AF65-F5344CB8AC3E}">
        <p14:creationId xmlns:p14="http://schemas.microsoft.com/office/powerpoint/2010/main" val="157755861"/>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536" y="457200"/>
            <a:ext cx="8519864" cy="990600"/>
          </a:xfrm>
        </p:spPr>
        <p:txBody>
          <a:bodyPr>
            <a:normAutofit/>
          </a:bodyPr>
          <a:lstStyle/>
          <a:p>
            <a:pPr>
              <a:lnSpc>
                <a:spcPct val="150000"/>
              </a:lnSpc>
            </a:pPr>
            <a:r>
              <a:rPr lang="da-DK" sz="3200" dirty="0" smtClean="0"/>
              <a:t>Strategi i kontekst</a:t>
            </a:r>
            <a:endParaRPr lang="da-DK" sz="3200" dirty="0"/>
          </a:p>
        </p:txBody>
      </p:sp>
      <p:grpSp>
        <p:nvGrpSpPr>
          <p:cNvPr id="31" name="Group 30"/>
          <p:cNvGrpSpPr/>
          <p:nvPr/>
        </p:nvGrpSpPr>
        <p:grpSpPr>
          <a:xfrm>
            <a:off x="3276600" y="4133850"/>
            <a:ext cx="1981200" cy="1809750"/>
            <a:chOff x="3276600" y="4133850"/>
            <a:chExt cx="1981200" cy="1809750"/>
          </a:xfrm>
        </p:grpSpPr>
        <p:cxnSp>
          <p:nvCxnSpPr>
            <p:cNvPr id="41" name="Straight Arrow Connector 40"/>
            <p:cNvCxnSpPr>
              <a:stCxn id="30" idx="2"/>
            </p:cNvCxnSpPr>
            <p:nvPr/>
          </p:nvCxnSpPr>
          <p:spPr>
            <a:xfrm rot="5400000">
              <a:off x="3869531" y="4510882"/>
              <a:ext cx="792163" cy="38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3276600" y="5029200"/>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solidFill>
                    <a:schemeClr val="tx1"/>
                  </a:solidFill>
                  <a:latin typeface="Calibri"/>
                </a:rPr>
                <a:t>Oversættelse</a:t>
              </a:r>
              <a:endParaRPr lang="da-DK" sz="1800" dirty="0">
                <a:solidFill>
                  <a:schemeClr val="tx1"/>
                </a:solidFill>
                <a:latin typeface="Calibri"/>
              </a:endParaRPr>
            </a:p>
          </p:txBody>
        </p:sp>
      </p:grpSp>
      <p:pic>
        <p:nvPicPr>
          <p:cNvPr id="26627" name="Picture 4" descr="hverdag.jpg"/>
          <p:cNvPicPr>
            <a:picLocks noChangeAspect="1"/>
          </p:cNvPicPr>
          <p:nvPr/>
        </p:nvPicPr>
        <p:blipFill>
          <a:blip r:embed="rId2"/>
          <a:srcRect/>
          <a:stretch>
            <a:fillRect/>
          </a:stretch>
        </p:blipFill>
        <p:spPr bwMode="auto">
          <a:xfrm>
            <a:off x="609600" y="3429000"/>
            <a:ext cx="1851025" cy="1228725"/>
          </a:xfrm>
          <a:prstGeom prst="rect">
            <a:avLst/>
          </a:prstGeom>
          <a:noFill/>
          <a:ln w="9525">
            <a:noFill/>
            <a:miter lim="800000"/>
            <a:headEnd/>
            <a:tailEnd/>
          </a:ln>
        </p:spPr>
      </p:pic>
      <p:pic>
        <p:nvPicPr>
          <p:cNvPr id="26628" name="Picture 13" descr="images.jpg"/>
          <p:cNvPicPr>
            <a:picLocks noChangeAspect="1"/>
          </p:cNvPicPr>
          <p:nvPr/>
        </p:nvPicPr>
        <p:blipFill>
          <a:blip r:embed="rId3"/>
          <a:srcRect/>
          <a:stretch>
            <a:fillRect/>
          </a:stretch>
        </p:blipFill>
        <p:spPr bwMode="auto">
          <a:xfrm>
            <a:off x="4102100" y="3378200"/>
            <a:ext cx="685800" cy="623888"/>
          </a:xfrm>
          <a:prstGeom prst="rect">
            <a:avLst/>
          </a:prstGeom>
          <a:noFill/>
          <a:ln w="9525">
            <a:noFill/>
            <a:miter lim="800000"/>
            <a:headEnd/>
            <a:tailEnd/>
          </a:ln>
        </p:spPr>
      </p:pic>
      <p:pic>
        <p:nvPicPr>
          <p:cNvPr id="26629" name="Picture 12" descr="1206559771244501049nicubunu_Stick_figure_female.svg.med.png"/>
          <p:cNvPicPr>
            <a:picLocks noChangeAspect="1"/>
          </p:cNvPicPr>
          <p:nvPr/>
        </p:nvPicPr>
        <p:blipFill>
          <a:blip r:embed="rId4"/>
          <a:srcRect/>
          <a:stretch>
            <a:fillRect/>
          </a:stretch>
        </p:blipFill>
        <p:spPr bwMode="auto">
          <a:xfrm>
            <a:off x="4008438" y="3413125"/>
            <a:ext cx="238125" cy="554038"/>
          </a:xfrm>
          <a:prstGeom prst="rect">
            <a:avLst/>
          </a:prstGeom>
          <a:noFill/>
          <a:ln w="9525">
            <a:noFill/>
            <a:miter lim="800000"/>
            <a:headEnd/>
            <a:tailEnd/>
          </a:ln>
        </p:spPr>
      </p:pic>
      <p:sp>
        <p:nvSpPr>
          <p:cNvPr id="30" name="Rounded Rectangle 29"/>
          <p:cNvSpPr/>
          <p:nvPr/>
        </p:nvSpPr>
        <p:spPr>
          <a:xfrm>
            <a:off x="3781425" y="3238500"/>
            <a:ext cx="1006475" cy="8636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Calibri"/>
            </a:endParaRPr>
          </a:p>
        </p:txBody>
      </p:sp>
      <p:cxnSp>
        <p:nvCxnSpPr>
          <p:cNvPr id="22" name="Straight Arrow Connector 21"/>
          <p:cNvCxnSpPr/>
          <p:nvPr/>
        </p:nvCxnSpPr>
        <p:spPr>
          <a:xfrm rot="10800000" flipV="1">
            <a:off x="2514601" y="4002088"/>
            <a:ext cx="1266825" cy="3413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33" idx="3"/>
            <a:endCxn id="30" idx="1"/>
          </p:cNvCxnSpPr>
          <p:nvPr/>
        </p:nvCxnSpPr>
        <p:spPr>
          <a:xfrm>
            <a:off x="2603066" y="2262830"/>
            <a:ext cx="1178359" cy="14074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3" name="Picture 32" descr="Skærmbillede 2015-04-28 kl. 14.09.5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7624" y="1556092"/>
            <a:ext cx="1415442" cy="1413476"/>
          </a:xfrm>
          <a:prstGeom prst="rect">
            <a:avLst/>
          </a:prstGeom>
          <a:solidFill>
            <a:schemeClr val="tx1"/>
          </a:solidFill>
        </p:spPr>
      </p:pic>
      <p:cxnSp>
        <p:nvCxnSpPr>
          <p:cNvPr id="36" name="Straight Arrow Connector 35"/>
          <p:cNvCxnSpPr>
            <a:stCxn id="37" idx="2"/>
          </p:cNvCxnSpPr>
          <p:nvPr/>
        </p:nvCxnSpPr>
        <p:spPr>
          <a:xfrm flipH="1">
            <a:off x="4716016" y="2687216"/>
            <a:ext cx="486544" cy="6697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4211960" y="1772816"/>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t>?</a:t>
            </a:r>
            <a:endParaRPr lang="da-DK" dirty="0"/>
          </a:p>
        </p:txBody>
      </p:sp>
      <p:sp>
        <p:nvSpPr>
          <p:cNvPr id="38" name="Rounded Rectangle 37"/>
          <p:cNvSpPr/>
          <p:nvPr/>
        </p:nvSpPr>
        <p:spPr>
          <a:xfrm>
            <a:off x="5940152" y="3068960"/>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t>?</a:t>
            </a:r>
            <a:endParaRPr lang="da-DK" sz="1800" dirty="0">
              <a:solidFill>
                <a:schemeClr val="tx1"/>
              </a:solidFill>
              <a:latin typeface="Calibri"/>
            </a:endParaRPr>
          </a:p>
        </p:txBody>
      </p:sp>
      <p:sp>
        <p:nvSpPr>
          <p:cNvPr id="39" name="Rounded Rectangle 38"/>
          <p:cNvSpPr/>
          <p:nvPr/>
        </p:nvSpPr>
        <p:spPr>
          <a:xfrm>
            <a:off x="5868144" y="4437112"/>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t>?</a:t>
            </a:r>
            <a:endParaRPr lang="da-DK" dirty="0"/>
          </a:p>
        </p:txBody>
      </p:sp>
      <p:cxnSp>
        <p:nvCxnSpPr>
          <p:cNvPr id="42" name="Straight Arrow Connector 41"/>
          <p:cNvCxnSpPr/>
          <p:nvPr/>
        </p:nvCxnSpPr>
        <p:spPr>
          <a:xfrm flipH="1" flipV="1">
            <a:off x="4788024" y="3501008"/>
            <a:ext cx="1071736" cy="16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4788024" y="4005064"/>
            <a:ext cx="1008112" cy="5760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187624" y="1556792"/>
            <a:ext cx="1440160" cy="1440160"/>
          </a:xfrm>
          <a:prstGeom prst="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da-DK" dirty="0" smtClean="0"/>
              <a:t>Strategi</a:t>
            </a:r>
            <a:endParaRPr lang="da-DK" dirty="0"/>
          </a:p>
        </p:txBody>
      </p:sp>
    </p:spTree>
    <p:extLst>
      <p:ext uri="{BB962C8B-B14F-4D97-AF65-F5344CB8AC3E}">
        <p14:creationId xmlns:p14="http://schemas.microsoft.com/office/powerpoint/2010/main" val="1700049351"/>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dirty="0" smtClean="0">
                <a:latin typeface="+mj-lt"/>
              </a:rPr>
              <a:t>Fire typer handlinger baseret på læsningen af strategien</a:t>
            </a:r>
            <a:endParaRPr lang="da-DK" sz="3200" dirty="0">
              <a:latin typeface="+mj-lt"/>
            </a:endParaRPr>
          </a:p>
        </p:txBody>
      </p:sp>
      <p:cxnSp>
        <p:nvCxnSpPr>
          <p:cNvPr id="6" name="Straight Connector 5"/>
          <p:cNvCxnSpPr/>
          <p:nvPr/>
        </p:nvCxnSpPr>
        <p:spPr>
          <a:xfrm>
            <a:off x="4812325" y="2236969"/>
            <a:ext cx="34956" cy="35651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84772" y="3972950"/>
            <a:ext cx="52551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64423" y="1864141"/>
            <a:ext cx="2464423" cy="369332"/>
          </a:xfrm>
          <a:prstGeom prst="rect">
            <a:avLst/>
          </a:prstGeom>
          <a:noFill/>
        </p:spPr>
        <p:txBody>
          <a:bodyPr wrap="square" rtlCol="0">
            <a:spAutoFit/>
          </a:bodyPr>
          <a:lstStyle/>
          <a:p>
            <a:r>
              <a:rPr lang="da-DK" dirty="0" smtClean="0">
                <a:latin typeface="+mj-lt"/>
              </a:rPr>
              <a:t>Forstår ikke</a:t>
            </a:r>
            <a:endParaRPr lang="da-DK" dirty="0">
              <a:latin typeface="+mj-lt"/>
            </a:endParaRPr>
          </a:p>
        </p:txBody>
      </p:sp>
      <p:sp>
        <p:nvSpPr>
          <p:cNvPr id="11" name="TextBox 10"/>
          <p:cNvSpPr txBox="1"/>
          <p:nvPr/>
        </p:nvSpPr>
        <p:spPr>
          <a:xfrm>
            <a:off x="5290062" y="1891877"/>
            <a:ext cx="2464423" cy="369332"/>
          </a:xfrm>
          <a:prstGeom prst="rect">
            <a:avLst/>
          </a:prstGeom>
          <a:noFill/>
        </p:spPr>
        <p:txBody>
          <a:bodyPr wrap="square" rtlCol="0">
            <a:spAutoFit/>
          </a:bodyPr>
          <a:lstStyle/>
          <a:p>
            <a:r>
              <a:rPr lang="da-DK" dirty="0" smtClean="0">
                <a:latin typeface="+mj-lt"/>
              </a:rPr>
              <a:t>Forstår</a:t>
            </a:r>
            <a:endParaRPr lang="da-DK" dirty="0">
              <a:latin typeface="+mj-lt"/>
            </a:endParaRPr>
          </a:p>
        </p:txBody>
      </p:sp>
      <p:sp>
        <p:nvSpPr>
          <p:cNvPr id="12" name="TextBox 11"/>
          <p:cNvSpPr txBox="1"/>
          <p:nvPr/>
        </p:nvSpPr>
        <p:spPr>
          <a:xfrm>
            <a:off x="0" y="2808801"/>
            <a:ext cx="2464423" cy="646331"/>
          </a:xfrm>
          <a:prstGeom prst="rect">
            <a:avLst/>
          </a:prstGeom>
          <a:noFill/>
        </p:spPr>
        <p:txBody>
          <a:bodyPr wrap="square" rtlCol="0">
            <a:spAutoFit/>
          </a:bodyPr>
          <a:lstStyle/>
          <a:p>
            <a:pPr algn="ctr"/>
            <a:r>
              <a:rPr lang="da-DK" dirty="0" smtClean="0">
                <a:latin typeface="+mj-lt"/>
              </a:rPr>
              <a:t>Strategien opfattes som rigtig</a:t>
            </a:r>
            <a:endParaRPr lang="da-DK" dirty="0">
              <a:latin typeface="+mj-lt"/>
            </a:endParaRPr>
          </a:p>
        </p:txBody>
      </p:sp>
      <p:sp>
        <p:nvSpPr>
          <p:cNvPr id="13" name="TextBox 12"/>
          <p:cNvSpPr txBox="1"/>
          <p:nvPr/>
        </p:nvSpPr>
        <p:spPr>
          <a:xfrm>
            <a:off x="0" y="4802040"/>
            <a:ext cx="2464423" cy="646331"/>
          </a:xfrm>
          <a:prstGeom prst="rect">
            <a:avLst/>
          </a:prstGeom>
          <a:noFill/>
        </p:spPr>
        <p:txBody>
          <a:bodyPr wrap="square" rtlCol="0">
            <a:spAutoFit/>
          </a:bodyPr>
          <a:lstStyle/>
          <a:p>
            <a:pPr algn="ctr"/>
            <a:r>
              <a:rPr lang="da-DK" dirty="0" smtClean="0">
                <a:latin typeface="+mj-lt"/>
              </a:rPr>
              <a:t>Strategien opfattes som forkert</a:t>
            </a:r>
            <a:endParaRPr lang="da-DK" dirty="0">
              <a:latin typeface="+mj-lt"/>
            </a:endParaRPr>
          </a:p>
        </p:txBody>
      </p:sp>
      <p:sp>
        <p:nvSpPr>
          <p:cNvPr id="14" name="TextBox 13"/>
          <p:cNvSpPr txBox="1"/>
          <p:nvPr/>
        </p:nvSpPr>
        <p:spPr>
          <a:xfrm>
            <a:off x="3105290" y="2786438"/>
            <a:ext cx="2184772" cy="646331"/>
          </a:xfrm>
          <a:prstGeom prst="rect">
            <a:avLst/>
          </a:prstGeom>
          <a:noFill/>
        </p:spPr>
        <p:txBody>
          <a:bodyPr wrap="square" rtlCol="0">
            <a:spAutoFit/>
          </a:bodyPr>
          <a:lstStyle/>
          <a:p>
            <a:r>
              <a:rPr lang="da-DK" dirty="0" smtClean="0">
                <a:latin typeface="+mj-lt"/>
              </a:rPr>
              <a:t>Sender den </a:t>
            </a:r>
          </a:p>
          <a:p>
            <a:r>
              <a:rPr lang="da-DK" dirty="0" smtClean="0">
                <a:latin typeface="+mj-lt"/>
              </a:rPr>
              <a:t>videre</a:t>
            </a:r>
            <a:endParaRPr lang="da-DK" dirty="0">
              <a:latin typeface="+mj-lt"/>
            </a:endParaRPr>
          </a:p>
        </p:txBody>
      </p:sp>
      <p:sp>
        <p:nvSpPr>
          <p:cNvPr id="15" name="TextBox 14"/>
          <p:cNvSpPr txBox="1"/>
          <p:nvPr/>
        </p:nvSpPr>
        <p:spPr>
          <a:xfrm>
            <a:off x="3105290" y="4802040"/>
            <a:ext cx="2184772" cy="369332"/>
          </a:xfrm>
          <a:prstGeom prst="rect">
            <a:avLst/>
          </a:prstGeom>
          <a:noFill/>
        </p:spPr>
        <p:txBody>
          <a:bodyPr wrap="square" rtlCol="0">
            <a:spAutoFit/>
          </a:bodyPr>
          <a:lstStyle/>
          <a:p>
            <a:r>
              <a:rPr lang="da-DK" dirty="0" smtClean="0">
                <a:latin typeface="+mj-lt"/>
              </a:rPr>
              <a:t>Ignorer den</a:t>
            </a:r>
            <a:endParaRPr lang="da-DK" dirty="0">
              <a:latin typeface="+mj-lt"/>
            </a:endParaRPr>
          </a:p>
        </p:txBody>
      </p:sp>
      <p:sp>
        <p:nvSpPr>
          <p:cNvPr id="16" name="TextBox 15"/>
          <p:cNvSpPr txBox="1"/>
          <p:nvPr/>
        </p:nvSpPr>
        <p:spPr>
          <a:xfrm>
            <a:off x="5255106" y="2808801"/>
            <a:ext cx="2184772" cy="369332"/>
          </a:xfrm>
          <a:prstGeom prst="rect">
            <a:avLst/>
          </a:prstGeom>
          <a:noFill/>
        </p:spPr>
        <p:txBody>
          <a:bodyPr wrap="square" rtlCol="0">
            <a:spAutoFit/>
          </a:bodyPr>
          <a:lstStyle/>
          <a:p>
            <a:r>
              <a:rPr lang="da-DK" dirty="0" smtClean="0">
                <a:latin typeface="+mj-lt"/>
              </a:rPr>
              <a:t>Oversætte </a:t>
            </a:r>
            <a:endParaRPr lang="da-DK" dirty="0">
              <a:latin typeface="+mj-lt"/>
            </a:endParaRPr>
          </a:p>
        </p:txBody>
      </p:sp>
      <p:sp>
        <p:nvSpPr>
          <p:cNvPr id="17" name="TextBox 16"/>
          <p:cNvSpPr txBox="1"/>
          <p:nvPr/>
        </p:nvSpPr>
        <p:spPr>
          <a:xfrm>
            <a:off x="5255106" y="4815568"/>
            <a:ext cx="2701270" cy="646331"/>
          </a:xfrm>
          <a:prstGeom prst="rect">
            <a:avLst/>
          </a:prstGeom>
          <a:noFill/>
        </p:spPr>
        <p:txBody>
          <a:bodyPr wrap="square" rtlCol="0">
            <a:spAutoFit/>
          </a:bodyPr>
          <a:lstStyle/>
          <a:p>
            <a:r>
              <a:rPr lang="da-DK" dirty="0" smtClean="0">
                <a:latin typeface="+mj-lt"/>
              </a:rPr>
              <a:t>Modstand (også som ideologisk oversættelse)</a:t>
            </a:r>
            <a:endParaRPr lang="da-DK" dirty="0">
              <a:latin typeface="+mj-lt"/>
            </a:endParaRPr>
          </a:p>
        </p:txBody>
      </p:sp>
    </p:spTree>
    <p:extLst>
      <p:ext uri="{BB962C8B-B14F-4D97-AF65-F5344CB8AC3E}">
        <p14:creationId xmlns:p14="http://schemas.microsoft.com/office/powerpoint/2010/main" val="39135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Oversættelseskompetencer</a:t>
            </a:r>
            <a:endParaRPr lang="da-DK" dirty="0"/>
          </a:p>
        </p:txBody>
      </p:sp>
      <p:sp>
        <p:nvSpPr>
          <p:cNvPr id="3" name="Content Placeholder 2"/>
          <p:cNvSpPr>
            <a:spLocks noGrp="1"/>
          </p:cNvSpPr>
          <p:nvPr>
            <p:ph idx="1"/>
          </p:nvPr>
        </p:nvSpPr>
        <p:spPr/>
        <p:txBody>
          <a:bodyPr>
            <a:normAutofit fontScale="92500" lnSpcReduction="10000"/>
          </a:bodyPr>
          <a:lstStyle/>
          <a:p>
            <a:r>
              <a:rPr lang="da-DK" sz="2000" dirty="0" smtClean="0"/>
              <a:t>At kunne forstå flere sprog</a:t>
            </a:r>
          </a:p>
          <a:p>
            <a:r>
              <a:rPr lang="da-DK" sz="2000" dirty="0" smtClean="0"/>
              <a:t>At kunne forstå flere kulturer</a:t>
            </a:r>
          </a:p>
          <a:p>
            <a:r>
              <a:rPr lang="en-US" sz="2000" dirty="0" smtClean="0"/>
              <a:t>A</a:t>
            </a:r>
            <a:r>
              <a:rPr lang="da-DK" sz="2000" dirty="0" smtClean="0"/>
              <a:t>t være modig, kreativ, tålmodig, stærk og tillidsvækkende</a:t>
            </a:r>
          </a:p>
          <a:p>
            <a:endParaRPr lang="da-DK" sz="2000" dirty="0"/>
          </a:p>
          <a:p>
            <a:r>
              <a:rPr lang="da-DK" sz="2000" dirty="0"/>
              <a:t>Fokuserer på den grundlæggende ide i strategien.</a:t>
            </a:r>
          </a:p>
          <a:p>
            <a:r>
              <a:rPr lang="da-DK" sz="2000" dirty="0" smtClean="0"/>
              <a:t>Skal </a:t>
            </a:r>
            <a:r>
              <a:rPr lang="da-DK" sz="2000" dirty="0"/>
              <a:t>kunne konkretisere de abstrakte begreber til konkrete begreber</a:t>
            </a:r>
          </a:p>
          <a:p>
            <a:r>
              <a:rPr lang="da-DK" sz="2000" dirty="0" smtClean="0"/>
              <a:t>Skal </a:t>
            </a:r>
            <a:r>
              <a:rPr lang="da-DK" sz="2000" dirty="0"/>
              <a:t>kunne adskille strategien fra andre tekster, der handler om det samme</a:t>
            </a:r>
          </a:p>
          <a:p>
            <a:r>
              <a:rPr lang="da-DK" sz="2000" dirty="0"/>
              <a:t>Skal kunne facilitere en proces, der giver en forståelse for kompleksiteten og skaber et fælles </a:t>
            </a:r>
            <a:r>
              <a:rPr lang="da-DK" sz="2000" dirty="0" smtClean="0"/>
              <a:t>sprog</a:t>
            </a:r>
          </a:p>
          <a:p>
            <a:r>
              <a:rPr lang="da-DK" sz="2000" dirty="0"/>
              <a:t>Kan håndtere kompleksiteten i centrale begreber.</a:t>
            </a:r>
          </a:p>
          <a:p>
            <a:r>
              <a:rPr lang="da-DK" sz="2000" dirty="0" smtClean="0"/>
              <a:t>Definerer </a:t>
            </a:r>
            <a:r>
              <a:rPr lang="da-DK" sz="2000" dirty="0"/>
              <a:t>strategiens begreber som en kerneopgave.</a:t>
            </a:r>
          </a:p>
          <a:p>
            <a:r>
              <a:rPr lang="da-DK" sz="2000" dirty="0"/>
              <a:t>Kobler strategiens begreber til begreber, der er accepteret som værende vigtige for den lokale praksis.</a:t>
            </a:r>
          </a:p>
          <a:p>
            <a:r>
              <a:rPr lang="da-DK" sz="2000" dirty="0"/>
              <a:t>Oplever sig selv som en del af organisationen.</a:t>
            </a:r>
          </a:p>
          <a:p>
            <a:endParaRPr lang="da-DK" sz="2000" dirty="0"/>
          </a:p>
          <a:p>
            <a:pPr marL="0" indent="0">
              <a:buNone/>
            </a:pPr>
            <a:endParaRPr lang="da-DK" sz="2000" dirty="0"/>
          </a:p>
        </p:txBody>
      </p:sp>
    </p:spTree>
    <p:extLst>
      <p:ext uri="{BB962C8B-B14F-4D97-AF65-F5344CB8AC3E}">
        <p14:creationId xmlns:p14="http://schemas.microsoft.com/office/powerpoint/2010/main" val="31015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Gode arbejdsforhold</a:t>
            </a:r>
            <a:endParaRPr lang="da-DK" dirty="0"/>
          </a:p>
        </p:txBody>
      </p:sp>
      <p:sp>
        <p:nvSpPr>
          <p:cNvPr id="3" name="Content Placeholder 2"/>
          <p:cNvSpPr>
            <a:spLocks noGrp="1"/>
          </p:cNvSpPr>
          <p:nvPr>
            <p:ph idx="1"/>
          </p:nvPr>
        </p:nvSpPr>
        <p:spPr/>
        <p:txBody>
          <a:bodyPr>
            <a:normAutofit/>
          </a:bodyPr>
          <a:lstStyle/>
          <a:p>
            <a:r>
              <a:rPr lang="da-DK" sz="2800" dirty="0" smtClean="0"/>
              <a:t>Mulighed for at lære strategien at kende i sammenspil med andre</a:t>
            </a:r>
          </a:p>
          <a:p>
            <a:r>
              <a:rPr lang="da-DK" sz="2800" dirty="0" smtClean="0"/>
              <a:t>Adgang til forfatterne</a:t>
            </a:r>
          </a:p>
          <a:p>
            <a:r>
              <a:rPr lang="da-DK" sz="2800" dirty="0" smtClean="0"/>
              <a:t>Forskellige fora, der giver indblik i forskellige dele af organisationen</a:t>
            </a:r>
          </a:p>
          <a:p>
            <a:r>
              <a:rPr lang="da-DK" sz="2800" dirty="0" smtClean="0"/>
              <a:t>Mange der taler samme sprog</a:t>
            </a:r>
            <a:endParaRPr lang="da-DK" sz="2800" dirty="0"/>
          </a:p>
        </p:txBody>
      </p:sp>
    </p:spTree>
    <p:extLst>
      <p:ext uri="{BB962C8B-B14F-4D97-AF65-F5344CB8AC3E}">
        <p14:creationId xmlns:p14="http://schemas.microsoft.com/office/powerpoint/2010/main" val="195411892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1698" y="533400"/>
            <a:ext cx="9072302" cy="457200"/>
          </a:xfrm>
        </p:spPr>
        <p:txBody>
          <a:bodyPr>
            <a:noAutofit/>
          </a:bodyPr>
          <a:lstStyle/>
          <a:p>
            <a:r>
              <a:rPr lang="da-DK" sz="3200" dirty="0" smtClean="0"/>
              <a:t>Oversættelsesopgaven</a:t>
            </a:r>
            <a:endParaRPr lang="da-DK" sz="3200" dirty="0"/>
          </a:p>
        </p:txBody>
      </p:sp>
      <p:sp>
        <p:nvSpPr>
          <p:cNvPr id="28675" name="Content Placeholder 2"/>
          <p:cNvSpPr>
            <a:spLocks noGrp="1"/>
          </p:cNvSpPr>
          <p:nvPr>
            <p:ph idx="1"/>
          </p:nvPr>
        </p:nvSpPr>
        <p:spPr>
          <a:xfrm>
            <a:off x="381000" y="2362200"/>
            <a:ext cx="7772400" cy="3733800"/>
          </a:xfrm>
        </p:spPr>
        <p:txBody>
          <a:bodyPr/>
          <a:lstStyle/>
          <a:p>
            <a:pPr eaLnBrk="1" hangingPunct="1">
              <a:buNone/>
            </a:pPr>
            <a:r>
              <a:rPr lang="da-DK" sz="1200" dirty="0" smtClean="0">
                <a:ea typeface="ＭＳ Ｐゴシック" pitchFamily="-84" charset="-128"/>
                <a:cs typeface="ＭＳ Ｐゴシック" pitchFamily="-84" charset="-128"/>
              </a:rPr>
              <a:t>Sprog</a:t>
            </a:r>
          </a:p>
        </p:txBody>
      </p:sp>
      <p:cxnSp>
        <p:nvCxnSpPr>
          <p:cNvPr id="5" name="Straight Connector 4"/>
          <p:cNvCxnSpPr/>
          <p:nvPr/>
        </p:nvCxnSpPr>
        <p:spPr>
          <a:xfrm rot="5400000">
            <a:off x="-838199" y="3962400"/>
            <a:ext cx="3505200"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15988" y="5716588"/>
            <a:ext cx="5865812"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678" name="TextBox 7"/>
          <p:cNvSpPr txBox="1">
            <a:spLocks noChangeArrowheads="1"/>
          </p:cNvSpPr>
          <p:nvPr/>
        </p:nvSpPr>
        <p:spPr bwMode="auto">
          <a:xfrm>
            <a:off x="1066800" y="4876800"/>
            <a:ext cx="1828800" cy="276225"/>
          </a:xfrm>
          <a:prstGeom prst="rect">
            <a:avLst/>
          </a:prstGeom>
          <a:noFill/>
          <a:ln w="9525">
            <a:noFill/>
            <a:miter lim="800000"/>
            <a:headEnd/>
            <a:tailEnd/>
          </a:ln>
        </p:spPr>
        <p:txBody>
          <a:bodyPr>
            <a:prstTxWarp prst="textNoShape">
              <a:avLst/>
            </a:prstTxWarp>
            <a:spAutoFit/>
          </a:bodyPr>
          <a:lstStyle/>
          <a:p>
            <a:r>
              <a:rPr lang="da-DK" sz="1200" dirty="0" smtClean="0">
                <a:latin typeface="Calibri"/>
              </a:rPr>
              <a:t>Gentage</a:t>
            </a:r>
            <a:endParaRPr lang="da-DK" sz="1200" dirty="0">
              <a:latin typeface="Calibri"/>
            </a:endParaRPr>
          </a:p>
        </p:txBody>
      </p:sp>
      <p:sp>
        <p:nvSpPr>
          <p:cNvPr id="28679" name="TextBox 8"/>
          <p:cNvSpPr txBox="1">
            <a:spLocks noChangeArrowheads="1"/>
          </p:cNvSpPr>
          <p:nvPr/>
        </p:nvSpPr>
        <p:spPr bwMode="auto">
          <a:xfrm>
            <a:off x="2895600" y="3686175"/>
            <a:ext cx="1828800" cy="276225"/>
          </a:xfrm>
          <a:prstGeom prst="rect">
            <a:avLst/>
          </a:prstGeom>
          <a:noFill/>
          <a:ln w="9525">
            <a:noFill/>
            <a:miter lim="800000"/>
            <a:headEnd/>
            <a:tailEnd/>
          </a:ln>
        </p:spPr>
        <p:txBody>
          <a:bodyPr>
            <a:prstTxWarp prst="textNoShape">
              <a:avLst/>
            </a:prstTxWarp>
            <a:spAutoFit/>
          </a:bodyPr>
          <a:lstStyle/>
          <a:p>
            <a:r>
              <a:rPr lang="da-DK" sz="1200" dirty="0" smtClean="0">
                <a:latin typeface="Calibri"/>
              </a:rPr>
              <a:t>Ændre lidt</a:t>
            </a:r>
            <a:endParaRPr lang="da-DK" sz="1200" dirty="0">
              <a:latin typeface="Calibri"/>
            </a:endParaRPr>
          </a:p>
        </p:txBody>
      </p:sp>
      <p:sp>
        <p:nvSpPr>
          <p:cNvPr id="28680" name="TextBox 9"/>
          <p:cNvSpPr txBox="1">
            <a:spLocks noChangeArrowheads="1"/>
          </p:cNvSpPr>
          <p:nvPr/>
        </p:nvSpPr>
        <p:spPr bwMode="auto">
          <a:xfrm>
            <a:off x="4953000" y="2514600"/>
            <a:ext cx="1828800" cy="276225"/>
          </a:xfrm>
          <a:prstGeom prst="rect">
            <a:avLst/>
          </a:prstGeom>
          <a:noFill/>
          <a:ln w="9525">
            <a:noFill/>
            <a:miter lim="800000"/>
            <a:headEnd/>
            <a:tailEnd/>
          </a:ln>
        </p:spPr>
        <p:txBody>
          <a:bodyPr>
            <a:prstTxWarp prst="textNoShape">
              <a:avLst/>
            </a:prstTxWarp>
            <a:spAutoFit/>
          </a:bodyPr>
          <a:lstStyle/>
          <a:p>
            <a:r>
              <a:rPr lang="da-DK" sz="1200" dirty="0" smtClean="0">
                <a:latin typeface="Calibri"/>
              </a:rPr>
              <a:t>Ændre meget</a:t>
            </a:r>
            <a:endParaRPr lang="da-DK" sz="1200" dirty="0">
              <a:latin typeface="Calibri"/>
            </a:endParaRPr>
          </a:p>
        </p:txBody>
      </p:sp>
      <p:sp>
        <p:nvSpPr>
          <p:cNvPr id="28681" name="TextBox 11"/>
          <p:cNvSpPr txBox="1">
            <a:spLocks noChangeArrowheads="1"/>
          </p:cNvSpPr>
          <p:nvPr/>
        </p:nvSpPr>
        <p:spPr bwMode="auto">
          <a:xfrm>
            <a:off x="6781800" y="5576888"/>
            <a:ext cx="1828800" cy="277812"/>
          </a:xfrm>
          <a:prstGeom prst="rect">
            <a:avLst/>
          </a:prstGeom>
          <a:noFill/>
          <a:ln w="9525">
            <a:noFill/>
            <a:miter lim="800000"/>
            <a:headEnd/>
            <a:tailEnd/>
          </a:ln>
        </p:spPr>
        <p:txBody>
          <a:bodyPr>
            <a:prstTxWarp prst="textNoShape">
              <a:avLst/>
            </a:prstTxWarp>
            <a:spAutoFit/>
          </a:bodyPr>
          <a:lstStyle/>
          <a:p>
            <a:r>
              <a:rPr lang="da-DK" sz="1200" dirty="0">
                <a:latin typeface="Calibri"/>
              </a:rPr>
              <a:t>Kultur</a:t>
            </a:r>
            <a:r>
              <a:rPr lang="da-DK" sz="1200" dirty="0" smtClean="0">
                <a:latin typeface="Calibri"/>
              </a:rPr>
              <a:t>/arbejdsopgaver</a:t>
            </a:r>
            <a:endParaRPr lang="da-DK" sz="1200" dirty="0">
              <a:latin typeface="Calibri"/>
            </a:endParaRPr>
          </a:p>
        </p:txBody>
      </p:sp>
      <p:cxnSp>
        <p:nvCxnSpPr>
          <p:cNvPr id="14" name="Straight Arrow Connector 13"/>
          <p:cNvCxnSpPr/>
          <p:nvPr/>
        </p:nvCxnSpPr>
        <p:spPr>
          <a:xfrm flipV="1">
            <a:off x="915988" y="2211388"/>
            <a:ext cx="6170612" cy="3505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83" name="TextBox 14"/>
          <p:cNvSpPr txBox="1">
            <a:spLocks noChangeArrowheads="1"/>
          </p:cNvSpPr>
          <p:nvPr/>
        </p:nvSpPr>
        <p:spPr bwMode="auto">
          <a:xfrm>
            <a:off x="7086600" y="1933575"/>
            <a:ext cx="1828800" cy="461963"/>
          </a:xfrm>
          <a:prstGeom prst="rect">
            <a:avLst/>
          </a:prstGeom>
          <a:noFill/>
          <a:ln w="9525">
            <a:noFill/>
            <a:miter lim="800000"/>
            <a:headEnd/>
            <a:tailEnd/>
          </a:ln>
        </p:spPr>
        <p:txBody>
          <a:bodyPr>
            <a:prstTxWarp prst="textNoShape">
              <a:avLst/>
            </a:prstTxWarp>
            <a:spAutoFit/>
          </a:bodyPr>
          <a:lstStyle/>
          <a:p>
            <a:r>
              <a:rPr lang="da-DK" sz="1200" dirty="0">
                <a:latin typeface="Calibri"/>
              </a:rPr>
              <a:t>Sværhedsgrad i oversættelsen</a:t>
            </a:r>
          </a:p>
        </p:txBody>
      </p:sp>
      <p:sp>
        <p:nvSpPr>
          <p:cNvPr id="28684" name="TextBox 12"/>
          <p:cNvSpPr txBox="1">
            <a:spLocks noChangeArrowheads="1"/>
          </p:cNvSpPr>
          <p:nvPr/>
        </p:nvSpPr>
        <p:spPr bwMode="auto">
          <a:xfrm>
            <a:off x="1066800" y="5867400"/>
            <a:ext cx="5257800" cy="276225"/>
          </a:xfrm>
          <a:prstGeom prst="rect">
            <a:avLst/>
          </a:prstGeom>
          <a:noFill/>
          <a:ln w="9525">
            <a:noFill/>
            <a:miter lim="800000"/>
            <a:headEnd/>
            <a:tailEnd/>
          </a:ln>
        </p:spPr>
        <p:txBody>
          <a:bodyPr>
            <a:prstTxWarp prst="textNoShape">
              <a:avLst/>
            </a:prstTxWarp>
            <a:spAutoFit/>
          </a:bodyPr>
          <a:lstStyle/>
          <a:p>
            <a:r>
              <a:rPr lang="da-DK" sz="1200" dirty="0">
                <a:latin typeface="Calibri"/>
              </a:rPr>
              <a:t>Egen figur inspireret af </a:t>
            </a:r>
            <a:r>
              <a:rPr lang="da-DK" sz="1200" dirty="0" err="1" smtClean="0">
                <a:latin typeface="Calibri"/>
              </a:rPr>
              <a:t>Røvik</a:t>
            </a:r>
            <a:r>
              <a:rPr lang="da-DK" sz="1200" dirty="0" smtClean="0">
                <a:latin typeface="Calibri"/>
              </a:rPr>
              <a:t> (2007) </a:t>
            </a:r>
            <a:r>
              <a:rPr lang="da-DK" sz="1200" dirty="0">
                <a:latin typeface="Calibri"/>
              </a:rPr>
              <a:t>og </a:t>
            </a:r>
            <a:r>
              <a:rPr lang="da-DK" sz="1200" dirty="0" err="1">
                <a:latin typeface="Calibri"/>
              </a:rPr>
              <a:t>oversættelseteori</a:t>
            </a:r>
            <a:endParaRPr lang="da-DK" sz="1200" dirty="0">
              <a:latin typeface="Calibri"/>
            </a:endParaRPr>
          </a:p>
        </p:txBody>
      </p:sp>
    </p:spTree>
    <p:extLst>
      <p:ext uri="{BB962C8B-B14F-4D97-AF65-F5344CB8AC3E}">
        <p14:creationId xmlns:p14="http://schemas.microsoft.com/office/powerpoint/2010/main" val="305040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Oversættelsesfejl</a:t>
            </a:r>
            <a:endParaRPr lang="da-DK" dirty="0"/>
          </a:p>
        </p:txBody>
      </p:sp>
      <p:pic>
        <p:nvPicPr>
          <p:cNvPr id="7" name="Picture 6" descr="fejloversættelse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284" y="1403350"/>
            <a:ext cx="4207877" cy="2188096"/>
          </a:xfrm>
          <a:prstGeom prst="rect">
            <a:avLst/>
          </a:prstGeom>
        </p:spPr>
      </p:pic>
      <p:pic>
        <p:nvPicPr>
          <p:cNvPr id="8" name="Picture 7" descr="Skærmbillede 2015-10-27 kl. 08.33.3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1094" y="3859826"/>
            <a:ext cx="5693244" cy="2371431"/>
          </a:xfrm>
          <a:prstGeom prst="rect">
            <a:avLst/>
          </a:prstGeom>
        </p:spPr>
      </p:pic>
    </p:spTree>
    <p:extLst>
      <p:ext uri="{BB962C8B-B14F-4D97-AF65-F5344CB8AC3E}">
        <p14:creationId xmlns:p14="http://schemas.microsoft.com/office/powerpoint/2010/main" val="141193159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Årsagerne til oversættelsesfejl</a:t>
            </a:r>
            <a:endParaRPr lang="da-DK" dirty="0"/>
          </a:p>
        </p:txBody>
      </p:sp>
      <p:sp>
        <p:nvSpPr>
          <p:cNvPr id="3" name="Content Placeholder 2"/>
          <p:cNvSpPr>
            <a:spLocks noGrp="1"/>
          </p:cNvSpPr>
          <p:nvPr>
            <p:ph idx="1"/>
          </p:nvPr>
        </p:nvSpPr>
        <p:spPr/>
        <p:txBody>
          <a:bodyPr/>
          <a:lstStyle/>
          <a:p>
            <a:r>
              <a:rPr lang="da-DK" dirty="0" smtClean="0"/>
              <a:t>Originalteksten</a:t>
            </a:r>
          </a:p>
          <a:p>
            <a:endParaRPr lang="da-DK" dirty="0" smtClean="0"/>
          </a:p>
          <a:p>
            <a:r>
              <a:rPr lang="da-DK" dirty="0" smtClean="0"/>
              <a:t>Oversætteren</a:t>
            </a:r>
          </a:p>
          <a:p>
            <a:endParaRPr lang="da-DK" dirty="0" smtClean="0"/>
          </a:p>
          <a:p>
            <a:r>
              <a:rPr lang="da-DK" dirty="0" smtClean="0"/>
              <a:t>Arbejdsforholdene</a:t>
            </a:r>
            <a:endParaRPr lang="da-DK" dirty="0"/>
          </a:p>
        </p:txBody>
      </p:sp>
    </p:spTree>
    <p:extLst>
      <p:ext uri="{BB962C8B-B14F-4D97-AF65-F5344CB8AC3E}">
        <p14:creationId xmlns:p14="http://schemas.microsoft.com/office/powerpoint/2010/main" val="118640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537" y="260350"/>
            <a:ext cx="8748464" cy="1143000"/>
          </a:xfrm>
        </p:spPr>
        <p:txBody>
          <a:bodyPr>
            <a:normAutofit/>
          </a:bodyPr>
          <a:lstStyle/>
          <a:p>
            <a:r>
              <a:rPr lang="da-DK" sz="3200" dirty="0" smtClean="0">
                <a:ea typeface="ＭＳ Ｐゴシック" pitchFamily="-84" charset="-128"/>
                <a:cs typeface="ＭＳ Ｐゴシック" pitchFamily="-84" charset="-128"/>
              </a:rPr>
              <a:t>Google </a:t>
            </a:r>
            <a:r>
              <a:rPr lang="da-DK" sz="3200" dirty="0">
                <a:ea typeface="ＭＳ Ｐゴシック" pitchFamily="-84" charset="-128"/>
                <a:cs typeface="ＭＳ Ｐゴシック" pitchFamily="-84" charset="-128"/>
              </a:rPr>
              <a:t>er din ven</a:t>
            </a:r>
            <a:endParaRPr lang="da-DK" sz="3200" dirty="0" smtClean="0">
              <a:ea typeface="ＭＳ Ｐゴシック" pitchFamily="-84" charset="-128"/>
              <a:cs typeface="ＭＳ Ｐゴシック" pitchFamily="-84" charset="-128"/>
            </a:endParaRPr>
          </a:p>
        </p:txBody>
      </p:sp>
      <p:sp>
        <p:nvSpPr>
          <p:cNvPr id="43011" name="Content Placeholder 2"/>
          <p:cNvSpPr>
            <a:spLocks noGrp="1"/>
          </p:cNvSpPr>
          <p:nvPr>
            <p:ph idx="1"/>
          </p:nvPr>
        </p:nvSpPr>
        <p:spPr/>
        <p:txBody>
          <a:bodyPr/>
          <a:lstStyle/>
          <a:p>
            <a:pPr>
              <a:lnSpc>
                <a:spcPct val="150000"/>
              </a:lnSpc>
              <a:buNone/>
            </a:pPr>
            <a:r>
              <a:rPr lang="da-DK" sz="2000" i="1" dirty="0" smtClean="0">
                <a:ea typeface="ＭＳ Ｐゴシック" pitchFamily="-84" charset="-128"/>
                <a:cs typeface="ＭＳ Ｐゴシック" pitchFamily="-84" charset="-128"/>
              </a:rPr>
              <a:t>Interviewer: ”Hvad gør du, hvis du er i tvivl om nogle af de der ord eller formuleringer?”</a:t>
            </a:r>
          </a:p>
          <a:p>
            <a:pPr>
              <a:lnSpc>
                <a:spcPct val="150000"/>
              </a:lnSpc>
              <a:buNone/>
            </a:pPr>
            <a:r>
              <a:rPr lang="da-DK" sz="2000" i="1" dirty="0" smtClean="0">
                <a:ea typeface="ＭＳ Ｐゴシック" pitchFamily="-84" charset="-128"/>
                <a:cs typeface="ＭＳ Ｐゴシック" pitchFamily="-84" charset="-128"/>
              </a:rPr>
              <a:t>Leder: ”Så spørger jeg min direktør.”</a:t>
            </a:r>
          </a:p>
          <a:p>
            <a:pPr>
              <a:lnSpc>
                <a:spcPct val="150000"/>
              </a:lnSpc>
              <a:buNone/>
            </a:pPr>
            <a:r>
              <a:rPr lang="da-DK" sz="2000" i="1" dirty="0" smtClean="0">
                <a:ea typeface="ＭＳ Ｐゴシック" pitchFamily="-84" charset="-128"/>
                <a:cs typeface="ＭＳ Ｐゴシック" pitchFamily="-84" charset="-128"/>
              </a:rPr>
              <a:t>Interviewer: ”Okay. Har du oplevet, at I er enige om, at nogle af de der ord er lidt akademiske, eller...?”</a:t>
            </a:r>
          </a:p>
          <a:p>
            <a:pPr>
              <a:lnSpc>
                <a:spcPct val="150000"/>
              </a:lnSpc>
              <a:buNone/>
            </a:pPr>
            <a:r>
              <a:rPr lang="da-DK" sz="2000" i="1" dirty="0" smtClean="0">
                <a:ea typeface="ＭＳ Ｐゴシック" pitchFamily="-84" charset="-128"/>
                <a:cs typeface="ＭＳ Ｐゴシック" pitchFamily="-84" charset="-128"/>
              </a:rPr>
              <a:t>Leder: ”Nej, nu er hun jurist, så det tror jeg ikke. Ellers så </a:t>
            </a:r>
            <a:r>
              <a:rPr lang="da-DK" sz="2000" i="1" dirty="0" err="1" smtClean="0">
                <a:ea typeface="ＭＳ Ｐゴシック" pitchFamily="-84" charset="-128"/>
                <a:cs typeface="ＭＳ Ｐゴシック" pitchFamily="-84" charset="-128"/>
              </a:rPr>
              <a:t>googler</a:t>
            </a:r>
            <a:r>
              <a:rPr lang="da-DK" sz="2000" i="1" dirty="0" smtClean="0">
                <a:ea typeface="ＭＳ Ｐゴシック" pitchFamily="-84" charset="-128"/>
                <a:cs typeface="ＭＳ Ｐゴシック" pitchFamily="-84" charset="-128"/>
              </a:rPr>
              <a:t> vi det. Det er jo altid godt at </a:t>
            </a:r>
            <a:r>
              <a:rPr lang="da-DK" sz="2000" i="1" dirty="0" err="1" smtClean="0">
                <a:ea typeface="ＭＳ Ｐゴシック" pitchFamily="-84" charset="-128"/>
                <a:cs typeface="ＭＳ Ｐゴシック" pitchFamily="-84" charset="-128"/>
              </a:rPr>
              <a:t>google</a:t>
            </a:r>
            <a:r>
              <a:rPr lang="da-DK" sz="2000" i="1" dirty="0" smtClean="0">
                <a:ea typeface="ＭＳ Ｐゴシック" pitchFamily="-84" charset="-128"/>
                <a:cs typeface="ＭＳ Ｐゴシック" pitchFamily="-84" charset="-128"/>
              </a:rPr>
              <a:t> noget.”</a:t>
            </a:r>
          </a:p>
          <a:p>
            <a:pPr>
              <a:lnSpc>
                <a:spcPct val="150000"/>
              </a:lnSpc>
              <a:buNone/>
            </a:pPr>
            <a:endParaRPr lang="da-DK" sz="2000" i="1" dirty="0" smtClean="0">
              <a:ea typeface="ＭＳ Ｐゴシック" pitchFamily="-84" charset="-128"/>
              <a:cs typeface="ＭＳ Ｐゴシック" pitchFamily="-84" charset="-128"/>
            </a:endParaRPr>
          </a:p>
          <a:p>
            <a:pPr algn="r">
              <a:lnSpc>
                <a:spcPct val="150000"/>
              </a:lnSpc>
              <a:buNone/>
            </a:pPr>
            <a:r>
              <a:rPr lang="da-DK" sz="2000" dirty="0" smtClean="0">
                <a:ea typeface="ＭＳ Ｐゴシック" pitchFamily="-84" charset="-128"/>
                <a:cs typeface="ＭＳ Ｐゴシック" pitchFamily="-84" charset="-128"/>
              </a:rPr>
              <a:t>Fra en samtale om strategi med en leder </a:t>
            </a:r>
          </a:p>
          <a:p>
            <a:pPr>
              <a:lnSpc>
                <a:spcPct val="150000"/>
              </a:lnSpc>
              <a:buNone/>
            </a:pPr>
            <a:endParaRPr lang="da-DK" sz="2000" i="1" dirty="0" smtClean="0">
              <a:ea typeface="ＭＳ Ｐゴシック" pitchFamily="-84" charset="-128"/>
              <a:cs typeface="ＭＳ Ｐゴシック" pitchFamily="-84" charset="-128"/>
            </a:endParaRPr>
          </a:p>
          <a:p>
            <a:pPr>
              <a:buNone/>
            </a:pPr>
            <a:endParaRPr lang="en-US" sz="2000" dirty="0" smtClean="0">
              <a:ea typeface="ＭＳ Ｐゴシック" pitchFamily="-84" charset="-128"/>
              <a:cs typeface="ＭＳ Ｐゴシック" pitchFamily="-84" charset="-128"/>
            </a:endParaRPr>
          </a:p>
          <a:p>
            <a:pPr>
              <a:buNone/>
            </a:pPr>
            <a:endParaRPr lang="da-DK" sz="2000" dirty="0" smtClean="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2539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Forstår du strategien?</a:t>
            </a:r>
            <a:endParaRPr lang="da-DK" dirty="0"/>
          </a:p>
        </p:txBody>
      </p:sp>
      <p:sp>
        <p:nvSpPr>
          <p:cNvPr id="3" name="Pladsholder til indhold 2"/>
          <p:cNvSpPr>
            <a:spLocks noGrp="1"/>
          </p:cNvSpPr>
          <p:nvPr>
            <p:ph idx="1"/>
          </p:nvPr>
        </p:nvSpPr>
        <p:spPr/>
        <p:txBody>
          <a:bodyPr/>
          <a:lstStyle/>
          <a:p>
            <a:pPr marL="0" indent="0" algn="ctr">
              <a:buNone/>
            </a:pPr>
            <a:endParaRPr lang="da-DK" dirty="0"/>
          </a:p>
          <a:p>
            <a:pPr marL="0" indent="0" algn="ctr">
              <a:buNone/>
            </a:pPr>
            <a:r>
              <a:rPr lang="da-DK" dirty="0" smtClean="0"/>
              <a:t>En amerikansk undersøgelse viste at </a:t>
            </a:r>
          </a:p>
          <a:p>
            <a:pPr marL="0" indent="0" algn="ctr">
              <a:buNone/>
            </a:pPr>
            <a:r>
              <a:rPr lang="da-DK" dirty="0" smtClean="0"/>
              <a:t>40 procent af ledere og 90 procent af medarbejderne var usikre på om de forstod organisationens strategi. </a:t>
            </a:r>
          </a:p>
          <a:p>
            <a:pPr marL="0" indent="0" algn="ctr">
              <a:buNone/>
            </a:pPr>
            <a:r>
              <a:rPr lang="da-DK" dirty="0" smtClean="0"/>
              <a:t>(</a:t>
            </a:r>
            <a:r>
              <a:rPr lang="da-DK" dirty="0"/>
              <a:t>Rousseau &amp; Rousseau, 1999) </a:t>
            </a:r>
          </a:p>
          <a:p>
            <a:pPr marL="0" indent="0" algn="ctr">
              <a:buNone/>
            </a:pPr>
            <a:endParaRPr lang="da-DK" dirty="0"/>
          </a:p>
        </p:txBody>
      </p:sp>
    </p:spTree>
    <p:extLst>
      <p:ext uri="{BB962C8B-B14F-4D97-AF65-F5344CB8AC3E}">
        <p14:creationId xmlns:p14="http://schemas.microsoft.com/office/powerpoint/2010/main" val="107164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3000" cy="1143000"/>
          </a:xfrm>
        </p:spPr>
        <p:txBody>
          <a:bodyPr>
            <a:normAutofit/>
          </a:bodyPr>
          <a:lstStyle/>
          <a:p>
            <a:r>
              <a:rPr lang="da-DK" sz="3200" dirty="0"/>
              <a:t>H</a:t>
            </a:r>
            <a:r>
              <a:rPr lang="da-DK" sz="3200" dirty="0" smtClean="0"/>
              <a:t>vor taler man sammen om </a:t>
            </a:r>
            <a:br>
              <a:rPr lang="da-DK" sz="3200" dirty="0" smtClean="0"/>
            </a:br>
            <a:r>
              <a:rPr lang="da-DK" sz="3200" dirty="0" smtClean="0"/>
              <a:t>det, man ikke forstår?</a:t>
            </a:r>
            <a:endParaRPr lang="da-DK" sz="3200" dirty="0"/>
          </a:p>
        </p:txBody>
      </p:sp>
      <p:sp>
        <p:nvSpPr>
          <p:cNvPr id="3" name="Content Placeholder 2"/>
          <p:cNvSpPr>
            <a:spLocks noGrp="1"/>
          </p:cNvSpPr>
          <p:nvPr>
            <p:ph idx="1"/>
          </p:nvPr>
        </p:nvSpPr>
        <p:spPr>
          <a:xfrm>
            <a:off x="457200" y="1628775"/>
            <a:ext cx="8686800" cy="4924425"/>
          </a:xfrm>
        </p:spPr>
        <p:txBody>
          <a:bodyPr>
            <a:normAutofit fontScale="55000" lnSpcReduction="20000"/>
          </a:bodyPr>
          <a:lstStyle/>
          <a:p>
            <a:pPr>
              <a:lnSpc>
                <a:spcPct val="170000"/>
              </a:lnSpc>
              <a:buNone/>
            </a:pPr>
            <a:r>
              <a:rPr lang="da-DK" i="1" dirty="0">
                <a:ea typeface="ＭＳ Ｐゴシック" pitchFamily="-84" charset="-128"/>
                <a:cs typeface="ＭＳ Ｐゴシック" pitchFamily="-84" charset="-128"/>
              </a:rPr>
              <a:t>Interviewer</a:t>
            </a:r>
            <a:r>
              <a:rPr lang="da-DK" i="1" dirty="0" smtClean="0"/>
              <a:t>: Har du oplevet, at der er nogle af dine kollegaer, der studser over nogle ord eller nogle formuleringer eller et eller andet?</a:t>
            </a:r>
          </a:p>
          <a:p>
            <a:pPr>
              <a:lnSpc>
                <a:spcPct val="170000"/>
              </a:lnSpc>
              <a:buNone/>
            </a:pPr>
            <a:r>
              <a:rPr lang="da-DK" i="1" dirty="0" smtClean="0"/>
              <a:t>Leder: Jeg vil sige, at jeg er sikker på, at der er nogle af dem, som gør det. For der findes mange, som er meget mindre modelnørdede end jeg er, og vi har også en del nye chefer, som lige er kommet til, for hvem det må være lidt tågesnak noget af det. Så det er jeg sikker på der er. Men det er ikke noget, man scorer point på at sidde og lufte til </a:t>
            </a:r>
            <a:r>
              <a:rPr lang="da-DK" i="1" dirty="0" err="1" smtClean="0"/>
              <a:t>ledelseskomsammenerne</a:t>
            </a:r>
            <a:r>
              <a:rPr lang="da-DK" i="1" dirty="0" smtClean="0"/>
              <a:t>.</a:t>
            </a:r>
          </a:p>
          <a:p>
            <a:pPr>
              <a:lnSpc>
                <a:spcPct val="170000"/>
              </a:lnSpc>
              <a:buNone/>
            </a:pPr>
            <a:r>
              <a:rPr lang="da-DK" i="1" dirty="0">
                <a:ea typeface="ＭＳ Ｐゴシック" pitchFamily="-84" charset="-128"/>
                <a:cs typeface="ＭＳ Ｐゴシック" pitchFamily="-84" charset="-128"/>
              </a:rPr>
              <a:t>Interviewer</a:t>
            </a:r>
            <a:r>
              <a:rPr lang="da-DK" i="1" dirty="0" smtClean="0"/>
              <a:t>: Hvad gør man så?</a:t>
            </a:r>
          </a:p>
          <a:p>
            <a:pPr>
              <a:lnSpc>
                <a:spcPct val="170000"/>
              </a:lnSpc>
              <a:buNone/>
            </a:pPr>
            <a:r>
              <a:rPr lang="da-DK" i="1" dirty="0" smtClean="0"/>
              <a:t>Leder: Man kan håbe, at de går ned og spørger nogen. Men ellers holder man bare lav profil, går jeg ud fra. </a:t>
            </a:r>
          </a:p>
          <a:p>
            <a:pPr>
              <a:buNone/>
            </a:pPr>
            <a:endParaRPr lang="da-DK" dirty="0" smtClean="0"/>
          </a:p>
          <a:p>
            <a:pPr algn="r">
              <a:buNone/>
            </a:pPr>
            <a:r>
              <a:rPr lang="da-DK" dirty="0" smtClean="0">
                <a:ea typeface="ＭＳ Ｐゴシック" pitchFamily="-84" charset="-128"/>
                <a:cs typeface="ＭＳ Ｐゴシック" pitchFamily="-84" charset="-128"/>
              </a:rPr>
              <a:t>Fra en samtale med en leder om strategi</a:t>
            </a:r>
          </a:p>
          <a:p>
            <a:endParaRPr lang="da-DK" dirty="0" smtClean="0"/>
          </a:p>
          <a:p>
            <a:endParaRPr lang="da-DK" dirty="0"/>
          </a:p>
        </p:txBody>
      </p:sp>
    </p:spTree>
    <p:extLst>
      <p:ext uri="{BB962C8B-B14F-4D97-AF65-F5344CB8AC3E}">
        <p14:creationId xmlns:p14="http://schemas.microsoft.com/office/powerpoint/2010/main" val="404294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Når det er svært at oversætte</a:t>
            </a:r>
            <a:endParaRPr lang="da-DK" dirty="0"/>
          </a:p>
        </p:txBody>
      </p:sp>
      <p:sp>
        <p:nvSpPr>
          <p:cNvPr id="3" name="Content Placeholder 2"/>
          <p:cNvSpPr>
            <a:spLocks noGrp="1"/>
          </p:cNvSpPr>
          <p:nvPr>
            <p:ph idx="1"/>
          </p:nvPr>
        </p:nvSpPr>
        <p:spPr/>
        <p:txBody>
          <a:bodyPr/>
          <a:lstStyle/>
          <a:p>
            <a:r>
              <a:rPr lang="da-DK" dirty="0" smtClean="0"/>
              <a:t>Det kan være svært at finde tekstens funktion: Hvad kan jeg bruge den til?</a:t>
            </a:r>
          </a:p>
          <a:p>
            <a:r>
              <a:rPr lang="da-DK" dirty="0" smtClean="0"/>
              <a:t>Forfatterne kan være afvisende overfor oversættelserne</a:t>
            </a:r>
          </a:p>
          <a:p>
            <a:r>
              <a:rPr lang="da-DK" dirty="0" smtClean="0"/>
              <a:t>Det er nemt at oversætte, hvis man ignorerer den originale tekst</a:t>
            </a:r>
          </a:p>
          <a:p>
            <a:r>
              <a:rPr lang="da-DK" dirty="0" smtClean="0"/>
              <a:t>Vi har ikke brug for strategien – vi har vores egen</a:t>
            </a:r>
            <a:endParaRPr lang="da-DK" dirty="0"/>
          </a:p>
        </p:txBody>
      </p:sp>
    </p:spTree>
    <p:extLst>
      <p:ext uri="{BB962C8B-B14F-4D97-AF65-F5344CB8AC3E}">
        <p14:creationId xmlns:p14="http://schemas.microsoft.com/office/powerpoint/2010/main" val="69967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Hovedkonklusion</a:t>
            </a:r>
            <a:endParaRPr lang="da-DK" dirty="0"/>
          </a:p>
        </p:txBody>
      </p:sp>
      <p:sp>
        <p:nvSpPr>
          <p:cNvPr id="3" name="Content Placeholder 2"/>
          <p:cNvSpPr>
            <a:spLocks noGrp="1"/>
          </p:cNvSpPr>
          <p:nvPr>
            <p:ph idx="1"/>
          </p:nvPr>
        </p:nvSpPr>
        <p:spPr/>
        <p:txBody>
          <a:bodyPr/>
          <a:lstStyle/>
          <a:p>
            <a:pPr marL="0" indent="0" algn="ctr">
              <a:buNone/>
            </a:pPr>
            <a:endParaRPr lang="da-DK" dirty="0" smtClean="0"/>
          </a:p>
          <a:p>
            <a:pPr marL="0" indent="0" algn="ctr">
              <a:buNone/>
            </a:pPr>
            <a:endParaRPr lang="da-DK" dirty="0"/>
          </a:p>
          <a:p>
            <a:pPr marL="0" indent="0" algn="ctr">
              <a:buNone/>
            </a:pPr>
            <a:r>
              <a:rPr lang="da-DK" dirty="0" smtClean="0"/>
              <a:t>Der er ingen, der implementerer strategier. </a:t>
            </a:r>
          </a:p>
          <a:p>
            <a:pPr marL="0" indent="0" algn="ctr">
              <a:buNone/>
            </a:pPr>
            <a:r>
              <a:rPr lang="da-DK" dirty="0" smtClean="0"/>
              <a:t>Vi implementerer vores oversættelser af strategierne. </a:t>
            </a:r>
            <a:endParaRPr lang="da-DK" dirty="0"/>
          </a:p>
        </p:txBody>
      </p:sp>
    </p:spTree>
    <p:extLst>
      <p:ext uri="{BB962C8B-B14F-4D97-AF65-F5344CB8AC3E}">
        <p14:creationId xmlns:p14="http://schemas.microsoft.com/office/powerpoint/2010/main" val="2409403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Gode råd</a:t>
            </a:r>
            <a:endParaRPr lang="da-DK" dirty="0"/>
          </a:p>
        </p:txBody>
      </p:sp>
      <p:sp>
        <p:nvSpPr>
          <p:cNvPr id="3" name="Pladsholder til indhold 2"/>
          <p:cNvSpPr>
            <a:spLocks noGrp="1"/>
          </p:cNvSpPr>
          <p:nvPr>
            <p:ph idx="1"/>
          </p:nvPr>
        </p:nvSpPr>
        <p:spPr/>
        <p:txBody>
          <a:bodyPr/>
          <a:lstStyle/>
          <a:p>
            <a:pPr marL="514350" indent="-514350">
              <a:buFont typeface="+mj-lt"/>
              <a:buAutoNum type="arabicPeriod"/>
            </a:pPr>
            <a:r>
              <a:rPr lang="da-DK" dirty="0" smtClean="0"/>
              <a:t>Skab oversættelsesrum, hvor forfattere, redaktører og oversættere kan drøfte originalteksten og oversættelserne</a:t>
            </a:r>
          </a:p>
          <a:p>
            <a:pPr marL="514350" indent="-514350">
              <a:buFont typeface="+mj-lt"/>
              <a:buAutoNum type="arabicPeriod"/>
            </a:pPr>
            <a:r>
              <a:rPr lang="da-DK" dirty="0" smtClean="0"/>
              <a:t>Afklar strategiens funktion</a:t>
            </a:r>
          </a:p>
          <a:p>
            <a:pPr marL="514350" indent="-514350">
              <a:buFont typeface="+mj-lt"/>
              <a:buAutoNum type="arabicPeriod"/>
            </a:pPr>
            <a:r>
              <a:rPr lang="da-DK" dirty="0" smtClean="0"/>
              <a:t>Forstå originaltekstens kontekst</a:t>
            </a:r>
          </a:p>
          <a:p>
            <a:pPr marL="514350" indent="-514350">
              <a:buFont typeface="+mj-lt"/>
              <a:buAutoNum type="arabicPeriod"/>
            </a:pPr>
            <a:r>
              <a:rPr lang="da-DK" dirty="0" smtClean="0"/>
              <a:t>Øg jeres oversættelseskompetencer</a:t>
            </a:r>
          </a:p>
          <a:p>
            <a:pPr marL="514350" indent="-514350">
              <a:buFont typeface="+mj-lt"/>
              <a:buAutoNum type="arabicPeriod"/>
            </a:pPr>
            <a:r>
              <a:rPr lang="da-DK" dirty="0" smtClean="0"/>
              <a:t>Skab rolleklarhed</a:t>
            </a:r>
          </a:p>
        </p:txBody>
      </p:sp>
    </p:spTree>
    <p:extLst>
      <p:ext uri="{BB962C8B-B14F-4D97-AF65-F5344CB8AC3E}">
        <p14:creationId xmlns:p14="http://schemas.microsoft.com/office/powerpoint/2010/main" val="11088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1628775"/>
            <a:ext cx="9144000" cy="4525963"/>
          </a:xfrm>
        </p:spPr>
        <p:txBody>
          <a:bodyPr/>
          <a:lstStyle/>
          <a:p>
            <a:pPr marL="0" indent="0">
              <a:buNone/>
            </a:pPr>
            <a:endParaRPr lang="da-DK" dirty="0" smtClean="0"/>
          </a:p>
          <a:p>
            <a:pPr marL="0" indent="0">
              <a:buNone/>
            </a:pPr>
            <a:endParaRPr lang="da-DK" dirty="0"/>
          </a:p>
          <a:p>
            <a:pPr marL="0" indent="0" algn="ctr">
              <a:buNone/>
            </a:pPr>
            <a:r>
              <a:rPr lang="da-DK" sz="4000" dirty="0" smtClean="0"/>
              <a:t>Tak for opmærksomheden </a:t>
            </a:r>
            <a:endParaRPr lang="da-DK" sz="4000" dirty="0"/>
          </a:p>
        </p:txBody>
      </p:sp>
    </p:spTree>
    <p:extLst>
      <p:ext uri="{BB962C8B-B14F-4D97-AF65-F5344CB8AC3E}">
        <p14:creationId xmlns:p14="http://schemas.microsoft.com/office/powerpoint/2010/main" val="120220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Nuværende praksis </a:t>
            </a:r>
            <a:r>
              <a:rPr lang="mr-IN" dirty="0" smtClean="0"/>
              <a:t>–</a:t>
            </a:r>
            <a:r>
              <a:rPr lang="da-DK" dirty="0" smtClean="0"/>
              <a:t> sat på spidsen</a:t>
            </a:r>
            <a:endParaRPr lang="da-DK" dirty="0"/>
          </a:p>
        </p:txBody>
      </p:sp>
      <p:sp>
        <p:nvSpPr>
          <p:cNvPr id="3" name="Pladsholder til indhold 2"/>
          <p:cNvSpPr>
            <a:spLocks noGrp="1"/>
          </p:cNvSpPr>
          <p:nvPr>
            <p:ph idx="1"/>
          </p:nvPr>
        </p:nvSpPr>
        <p:spPr>
          <a:xfrm>
            <a:off x="457200" y="1600201"/>
            <a:ext cx="8229600" cy="5141167"/>
          </a:xfrm>
        </p:spPr>
        <p:txBody>
          <a:bodyPr>
            <a:normAutofit fontScale="77500" lnSpcReduction="20000"/>
          </a:bodyPr>
          <a:lstStyle/>
          <a:p>
            <a:pPr marL="514350" indent="-514350">
              <a:buFont typeface="+mj-lt"/>
              <a:buAutoNum type="arabicPeriod"/>
            </a:pPr>
            <a:r>
              <a:rPr lang="da-DK" dirty="0" smtClean="0"/>
              <a:t>Strategier laves ofte for at blive vedtaget </a:t>
            </a:r>
            <a:r>
              <a:rPr lang="mr-IN" dirty="0" smtClean="0"/>
              <a:t>–</a:t>
            </a:r>
            <a:r>
              <a:rPr lang="da-DK" dirty="0" smtClean="0"/>
              <a:t> ikke for at blive implementeret </a:t>
            </a:r>
            <a:r>
              <a:rPr lang="mr-IN" dirty="0" smtClean="0"/>
              <a:t>–</a:t>
            </a:r>
            <a:r>
              <a:rPr lang="da-DK" dirty="0" smtClean="0"/>
              <a:t> de bliver abstrakte i ordlyden</a:t>
            </a:r>
          </a:p>
          <a:p>
            <a:pPr marL="514350" indent="-514350">
              <a:buFont typeface="+mj-lt"/>
              <a:buAutoNum type="arabicPeriod"/>
            </a:pPr>
            <a:r>
              <a:rPr lang="da-DK" dirty="0" smtClean="0"/>
              <a:t>Der forsøges at stabilisere mening i dokumenterne og distribuere denne mening på tværs af organisationen og på tværs af fagligheder og ansvarsområder</a:t>
            </a:r>
          </a:p>
          <a:p>
            <a:pPr marL="514350" indent="-514350">
              <a:buFont typeface="+mj-lt"/>
              <a:buAutoNum type="arabicPeriod"/>
            </a:pPr>
            <a:r>
              <a:rPr lang="da-DK" dirty="0" smtClean="0"/>
              <a:t>Der læses ting ind i strategien, der ikke står i den</a:t>
            </a:r>
          </a:p>
          <a:p>
            <a:pPr marL="514350" indent="-514350">
              <a:buFont typeface="+mj-lt"/>
              <a:buAutoNum type="arabicPeriod"/>
            </a:pPr>
            <a:r>
              <a:rPr lang="da-DK" dirty="0" smtClean="0"/>
              <a:t>Topledelsen abdicerer ofte i implementeringsprocessen </a:t>
            </a:r>
            <a:r>
              <a:rPr lang="mr-IN" dirty="0" smtClean="0"/>
              <a:t>–</a:t>
            </a:r>
            <a:r>
              <a:rPr lang="da-DK" dirty="0" smtClean="0"/>
              <a:t> ofte på grund af manglende roller i implementeringsprocessen</a:t>
            </a:r>
          </a:p>
          <a:p>
            <a:pPr marL="514350" indent="-514350">
              <a:buFont typeface="+mj-lt"/>
              <a:buAutoNum type="arabicPeriod"/>
            </a:pPr>
            <a:r>
              <a:rPr lang="da-DK" dirty="0" smtClean="0"/>
              <a:t>Der allokeres få ressourcer til implementering i forhold til udvikling på trods af at meget implementering handler om at få det, man har udviklet til at fungere som man intenderede</a:t>
            </a:r>
          </a:p>
          <a:p>
            <a:pPr marL="514350" indent="-514350">
              <a:buFont typeface="+mj-lt"/>
              <a:buAutoNum type="arabicPeriod"/>
            </a:pPr>
            <a:r>
              <a:rPr lang="da-DK" dirty="0" smtClean="0"/>
              <a:t>Lokale enheder og ledere har enten udstrakt frihed eller skal levere på meget specifikke punkter</a:t>
            </a:r>
            <a:endParaRPr lang="da-DK" dirty="0"/>
          </a:p>
        </p:txBody>
      </p:sp>
    </p:spTree>
    <p:extLst>
      <p:ext uri="{BB962C8B-B14F-4D97-AF65-F5344CB8AC3E}">
        <p14:creationId xmlns:p14="http://schemas.microsoft.com/office/powerpoint/2010/main" val="1690588662"/>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Konsekvenser af nuværende praksis</a:t>
            </a:r>
            <a:endParaRPr lang="da-DK" dirty="0"/>
          </a:p>
        </p:txBody>
      </p:sp>
      <p:sp>
        <p:nvSpPr>
          <p:cNvPr id="3" name="Pladsholder til indhold 2"/>
          <p:cNvSpPr>
            <a:spLocks noGrp="1"/>
          </p:cNvSpPr>
          <p:nvPr>
            <p:ph idx="1"/>
          </p:nvPr>
        </p:nvSpPr>
        <p:spPr>
          <a:xfrm>
            <a:off x="457200" y="1600201"/>
            <a:ext cx="8229600" cy="5069159"/>
          </a:xfrm>
        </p:spPr>
        <p:txBody>
          <a:bodyPr>
            <a:normAutofit fontScale="77500" lnSpcReduction="20000"/>
          </a:bodyPr>
          <a:lstStyle/>
          <a:p>
            <a:pPr marL="514350" indent="-514350">
              <a:buFont typeface="+mj-lt"/>
              <a:buAutoNum type="arabicPeriod"/>
            </a:pPr>
            <a:r>
              <a:rPr lang="da-DK" dirty="0" smtClean="0"/>
              <a:t>Strategiens funktion er ofte uklar</a:t>
            </a:r>
          </a:p>
          <a:p>
            <a:pPr marL="514350" indent="-514350">
              <a:buFont typeface="+mj-lt"/>
              <a:buAutoNum type="arabicPeriod"/>
            </a:pPr>
            <a:r>
              <a:rPr lang="da-DK" dirty="0" smtClean="0"/>
              <a:t>Forholdet mellem styringsdokumenter i praksis er uklart</a:t>
            </a:r>
          </a:p>
          <a:p>
            <a:pPr marL="514350" indent="-514350">
              <a:buFont typeface="+mj-lt"/>
              <a:buAutoNum type="arabicPeriod"/>
            </a:pPr>
            <a:r>
              <a:rPr lang="da-DK" dirty="0"/>
              <a:t>Ledere skal konkretisere de abstrakte </a:t>
            </a:r>
            <a:r>
              <a:rPr lang="da-DK" dirty="0" smtClean="0"/>
              <a:t>strategier </a:t>
            </a:r>
            <a:r>
              <a:rPr lang="mr-IN" dirty="0" smtClean="0"/>
              <a:t>–</a:t>
            </a:r>
            <a:r>
              <a:rPr lang="da-DK" dirty="0" smtClean="0"/>
              <a:t> de oversættes</a:t>
            </a:r>
            <a:endParaRPr lang="da-DK" dirty="0"/>
          </a:p>
          <a:p>
            <a:pPr marL="514350" indent="-514350">
              <a:buFont typeface="+mj-lt"/>
              <a:buAutoNum type="arabicPeriod"/>
            </a:pPr>
            <a:r>
              <a:rPr lang="da-DK" dirty="0" smtClean="0"/>
              <a:t>Egne roller i forhold til strategier er uklare </a:t>
            </a:r>
            <a:r>
              <a:rPr lang="mr-IN" dirty="0" smtClean="0"/>
              <a:t>–</a:t>
            </a:r>
            <a:r>
              <a:rPr lang="da-DK" dirty="0" smtClean="0"/>
              <a:t> bruges kun hvis de er relevante</a:t>
            </a:r>
          </a:p>
          <a:p>
            <a:pPr marL="514350" indent="-514350">
              <a:buFont typeface="+mj-lt"/>
              <a:buAutoNum type="arabicPeriod"/>
            </a:pPr>
            <a:r>
              <a:rPr lang="da-DK" dirty="0" smtClean="0"/>
              <a:t>Strategi bliver noget vi leger - enten skuespil eller nye ord på gammel praksis</a:t>
            </a:r>
          </a:p>
          <a:p>
            <a:pPr marL="514350" indent="-514350">
              <a:buFont typeface="+mj-lt"/>
              <a:buAutoNum type="arabicPeriod"/>
            </a:pPr>
            <a:r>
              <a:rPr lang="da-DK" dirty="0"/>
              <a:t>Udbredt brug af </a:t>
            </a:r>
            <a:r>
              <a:rPr lang="da-DK" dirty="0" smtClean="0"/>
              <a:t>pligtsludder</a:t>
            </a:r>
          </a:p>
          <a:p>
            <a:pPr marL="514350" indent="-514350">
              <a:buFont typeface="+mj-lt"/>
              <a:buAutoNum type="arabicPeriod"/>
            </a:pPr>
            <a:r>
              <a:rPr lang="da-DK" dirty="0" smtClean="0"/>
              <a:t>Strategiprocesser bliver en anledning til at skaffe ressourcer til eget område</a:t>
            </a:r>
          </a:p>
          <a:p>
            <a:pPr marL="514350" indent="-514350">
              <a:buFont typeface="+mj-lt"/>
              <a:buAutoNum type="arabicPeriod"/>
            </a:pPr>
            <a:r>
              <a:rPr lang="da-DK" dirty="0" smtClean="0"/>
              <a:t>Ressourceforbruget er underprioriteret</a:t>
            </a:r>
          </a:p>
          <a:p>
            <a:pPr marL="514350" indent="-514350">
              <a:buFont typeface="+mj-lt"/>
              <a:buAutoNum type="arabicPeriod"/>
            </a:pPr>
            <a:r>
              <a:rPr lang="da-DK" dirty="0" err="1" smtClean="0"/>
              <a:t>Dekobling</a:t>
            </a:r>
            <a:r>
              <a:rPr lang="da-DK" dirty="0"/>
              <a:t> </a:t>
            </a:r>
            <a:r>
              <a:rPr lang="mr-IN" dirty="0" smtClean="0"/>
              <a:t>–</a:t>
            </a:r>
            <a:r>
              <a:rPr lang="da-DK" dirty="0" smtClean="0"/>
              <a:t> der også afspejler en til tider løskoblet organisation</a:t>
            </a:r>
            <a:endParaRPr lang="da-DK" dirty="0"/>
          </a:p>
        </p:txBody>
      </p:sp>
    </p:spTree>
    <p:extLst>
      <p:ext uri="{BB962C8B-B14F-4D97-AF65-F5344CB8AC3E}">
        <p14:creationId xmlns:p14="http://schemas.microsoft.com/office/powerpoint/2010/main" val="367508777"/>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Forskellige syn på strategi</a:t>
            </a:r>
            <a:endParaRPr lang="da-DK" dirty="0"/>
          </a:p>
        </p:txBody>
      </p:sp>
      <p:sp>
        <p:nvSpPr>
          <p:cNvPr id="3" name="Content Placeholder 2"/>
          <p:cNvSpPr>
            <a:spLocks noGrp="1"/>
          </p:cNvSpPr>
          <p:nvPr>
            <p:ph idx="1"/>
          </p:nvPr>
        </p:nvSpPr>
        <p:spPr/>
        <p:txBody>
          <a:bodyPr/>
          <a:lstStyle/>
          <a:p>
            <a:pPr>
              <a:lnSpc>
                <a:spcPct val="150000"/>
              </a:lnSpc>
            </a:pPr>
            <a:r>
              <a:rPr lang="da-DK" sz="2800" dirty="0"/>
              <a:t>E</a:t>
            </a:r>
            <a:r>
              <a:rPr lang="da-DK" sz="2800" dirty="0" smtClean="0"/>
              <a:t>n plan?</a:t>
            </a:r>
          </a:p>
          <a:p>
            <a:pPr>
              <a:lnSpc>
                <a:spcPct val="150000"/>
              </a:lnSpc>
            </a:pPr>
            <a:r>
              <a:rPr lang="da-DK" sz="2800" dirty="0"/>
              <a:t>E</a:t>
            </a:r>
            <a:r>
              <a:rPr lang="da-DK" sz="2800" dirty="0" smtClean="0"/>
              <a:t>n proces?</a:t>
            </a:r>
          </a:p>
          <a:p>
            <a:pPr>
              <a:lnSpc>
                <a:spcPct val="150000"/>
              </a:lnSpc>
            </a:pPr>
            <a:r>
              <a:rPr lang="da-DK" sz="2800" dirty="0" smtClean="0">
                <a:ea typeface="ＭＳ Ｐゴシック" pitchFamily="-84" charset="-128"/>
                <a:cs typeface="ＭＳ Ｐゴシック" pitchFamily="-84" charset="-128"/>
              </a:rPr>
              <a:t>En </a:t>
            </a:r>
            <a:r>
              <a:rPr lang="da-DK" sz="2800" dirty="0">
                <a:ea typeface="ＭＳ Ｐゴシック" pitchFamily="-84" charset="-128"/>
                <a:cs typeface="ＭＳ Ｐゴシック" pitchFamily="-84" charset="-128"/>
              </a:rPr>
              <a:t>oversigt over, hvad lederne kunne blive enige om på daværende tidspunkt?</a:t>
            </a:r>
          </a:p>
          <a:p>
            <a:pPr>
              <a:lnSpc>
                <a:spcPct val="150000"/>
              </a:lnSpc>
            </a:pPr>
            <a:r>
              <a:rPr lang="da-DK" sz="2800" dirty="0" smtClean="0"/>
              <a:t>Et skuespil?</a:t>
            </a:r>
          </a:p>
          <a:p>
            <a:pPr>
              <a:lnSpc>
                <a:spcPct val="150000"/>
              </a:lnSpc>
            </a:pPr>
            <a:r>
              <a:rPr lang="da-DK" sz="2800" dirty="0" smtClean="0"/>
              <a:t>Men…</a:t>
            </a:r>
          </a:p>
          <a:p>
            <a:pPr>
              <a:lnSpc>
                <a:spcPct val="150000"/>
              </a:lnSpc>
            </a:pPr>
            <a:endParaRPr lang="da-DK" dirty="0" smtClean="0"/>
          </a:p>
        </p:txBody>
      </p:sp>
    </p:spTree>
    <p:extLst>
      <p:ext uri="{BB962C8B-B14F-4D97-AF65-F5344CB8AC3E}">
        <p14:creationId xmlns:p14="http://schemas.microsoft.com/office/powerpoint/2010/main" val="71925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60350"/>
            <a:ext cx="8748465" cy="1143000"/>
          </a:xfrm>
        </p:spPr>
        <p:txBody>
          <a:bodyPr>
            <a:normAutofit/>
          </a:bodyPr>
          <a:lstStyle/>
          <a:p>
            <a:r>
              <a:rPr lang="en-US" sz="3200" dirty="0" err="1" smtClean="0"/>
              <a:t>Forskellige</a:t>
            </a:r>
            <a:r>
              <a:rPr lang="en-US" sz="3200" dirty="0" smtClean="0"/>
              <a:t> </a:t>
            </a:r>
            <a:r>
              <a:rPr lang="en-US" sz="3200" dirty="0" err="1" smtClean="0"/>
              <a:t>måder</a:t>
            </a:r>
            <a:r>
              <a:rPr lang="en-US" sz="3200" dirty="0" smtClean="0"/>
              <a:t> at </a:t>
            </a:r>
            <a:r>
              <a:rPr lang="en-US" sz="3200" dirty="0" err="1" smtClean="0"/>
              <a:t>bruge</a:t>
            </a:r>
            <a:r>
              <a:rPr lang="en-US" sz="3200" dirty="0" smtClean="0"/>
              <a:t> </a:t>
            </a:r>
            <a:r>
              <a:rPr lang="en-US" sz="3200" dirty="0" err="1" smtClean="0"/>
              <a:t>strategien</a:t>
            </a:r>
            <a:r>
              <a:rPr lang="en-US" sz="3200" dirty="0" smtClean="0"/>
              <a:t> </a:t>
            </a:r>
            <a:r>
              <a:rPr lang="en-US" sz="3200" dirty="0" err="1" smtClean="0"/>
              <a:t>på</a:t>
            </a:r>
            <a:endParaRPr lang="en-US" sz="3200" dirty="0"/>
          </a:p>
        </p:txBody>
      </p:sp>
      <p:grpSp>
        <p:nvGrpSpPr>
          <p:cNvPr id="14" name="Group 13"/>
          <p:cNvGrpSpPr/>
          <p:nvPr/>
        </p:nvGrpSpPr>
        <p:grpSpPr>
          <a:xfrm>
            <a:off x="1331640" y="2132856"/>
            <a:ext cx="6503250" cy="3297018"/>
            <a:chOff x="971600" y="2708920"/>
            <a:chExt cx="6503250" cy="3297018"/>
          </a:xfrm>
        </p:grpSpPr>
        <p:cxnSp>
          <p:nvCxnSpPr>
            <p:cNvPr id="5" name="Straight Connector 4"/>
            <p:cNvCxnSpPr/>
            <p:nvPr/>
          </p:nvCxnSpPr>
          <p:spPr>
            <a:xfrm>
              <a:off x="2362204" y="4343400"/>
              <a:ext cx="3640663" cy="24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2972594" y="4418806"/>
              <a:ext cx="2286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25"/>
            <p:cNvSpPr txBox="1">
              <a:spLocks noChangeArrowheads="1"/>
            </p:cNvSpPr>
            <p:nvPr/>
          </p:nvSpPr>
          <p:spPr bwMode="auto">
            <a:xfrm>
              <a:off x="971600" y="4038600"/>
              <a:ext cx="1246666" cy="369332"/>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Retning</a:t>
              </a:r>
              <a:endParaRPr lang="da-DK" sz="1800" dirty="0">
                <a:latin typeface="Calibri"/>
              </a:endParaRPr>
            </a:p>
          </p:txBody>
        </p:sp>
        <p:sp>
          <p:nvSpPr>
            <p:cNvPr id="8" name="TextBox 32"/>
            <p:cNvSpPr txBox="1">
              <a:spLocks noChangeArrowheads="1"/>
            </p:cNvSpPr>
            <p:nvPr/>
          </p:nvSpPr>
          <p:spPr bwMode="auto">
            <a:xfrm>
              <a:off x="3657602" y="2708920"/>
              <a:ext cx="1765920" cy="369332"/>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Legitimitet</a:t>
              </a:r>
              <a:endParaRPr lang="da-DK" sz="1800" dirty="0">
                <a:latin typeface="Calibri"/>
              </a:endParaRPr>
            </a:p>
          </p:txBody>
        </p:sp>
        <p:sp>
          <p:nvSpPr>
            <p:cNvPr id="9" name="TextBox 33"/>
            <p:cNvSpPr txBox="1">
              <a:spLocks noChangeArrowheads="1"/>
            </p:cNvSpPr>
            <p:nvPr/>
          </p:nvSpPr>
          <p:spPr bwMode="auto">
            <a:xfrm>
              <a:off x="3657602" y="5636050"/>
              <a:ext cx="1600198" cy="369888"/>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Mening</a:t>
              </a:r>
              <a:endParaRPr lang="da-DK" sz="1800" dirty="0">
                <a:latin typeface="Calibri"/>
              </a:endParaRPr>
            </a:p>
          </p:txBody>
        </p:sp>
        <p:sp>
          <p:nvSpPr>
            <p:cNvPr id="13" name="TextBox 25"/>
            <p:cNvSpPr txBox="1">
              <a:spLocks noChangeArrowheads="1"/>
            </p:cNvSpPr>
            <p:nvPr/>
          </p:nvSpPr>
          <p:spPr bwMode="auto">
            <a:xfrm>
              <a:off x="6228184" y="4149080"/>
              <a:ext cx="1246666" cy="369332"/>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Evaluering</a:t>
              </a:r>
              <a:endParaRPr lang="da-DK" sz="1800" dirty="0">
                <a:latin typeface="Calibri"/>
              </a:endParaRPr>
            </a:p>
          </p:txBody>
        </p:sp>
      </p:grpSp>
    </p:spTree>
    <p:extLst>
      <p:ext uri="{BB962C8B-B14F-4D97-AF65-F5344CB8AC3E}">
        <p14:creationId xmlns:p14="http://schemas.microsoft.com/office/powerpoint/2010/main" val="415471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Fem dimensioner af styring og ledelse</a:t>
            </a:r>
            <a:endParaRPr lang="da-DK" dirty="0"/>
          </a:p>
        </p:txBody>
      </p:sp>
      <p:sp>
        <p:nvSpPr>
          <p:cNvPr id="4" name="Ellipse 3"/>
          <p:cNvSpPr/>
          <p:nvPr/>
        </p:nvSpPr>
        <p:spPr>
          <a:xfrm>
            <a:off x="3203848" y="1988840"/>
            <a:ext cx="2397600" cy="2397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3178017" y="3792509"/>
            <a:ext cx="2397600" cy="23982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5224249" y="3908643"/>
            <a:ext cx="1056700" cy="369332"/>
          </a:xfrm>
          <a:prstGeom prst="rect">
            <a:avLst/>
          </a:prstGeom>
          <a:noFill/>
        </p:spPr>
        <p:txBody>
          <a:bodyPr wrap="none" rtlCol="0">
            <a:spAutoFit/>
          </a:bodyPr>
          <a:lstStyle/>
          <a:p>
            <a:r>
              <a:rPr lang="da-DK" dirty="0" smtClean="0"/>
              <a:t>Skuespil</a:t>
            </a:r>
            <a:endParaRPr lang="da-DK" dirty="0"/>
          </a:p>
        </p:txBody>
      </p:sp>
      <p:sp>
        <p:nvSpPr>
          <p:cNvPr id="9" name="Tekstfelt 8"/>
          <p:cNvSpPr txBox="1"/>
          <p:nvPr/>
        </p:nvSpPr>
        <p:spPr>
          <a:xfrm>
            <a:off x="2524347" y="3907230"/>
            <a:ext cx="697627" cy="369332"/>
          </a:xfrm>
          <a:prstGeom prst="rect">
            <a:avLst/>
          </a:prstGeom>
          <a:noFill/>
        </p:spPr>
        <p:txBody>
          <a:bodyPr wrap="none" rtlCol="0">
            <a:spAutoFit/>
          </a:bodyPr>
          <a:lstStyle/>
          <a:p>
            <a:r>
              <a:rPr lang="da-DK" dirty="0" smtClean="0"/>
              <a:t>Magt</a:t>
            </a:r>
            <a:endParaRPr lang="da-DK" dirty="0"/>
          </a:p>
        </p:txBody>
      </p:sp>
      <p:sp>
        <p:nvSpPr>
          <p:cNvPr id="10" name="Tekstfelt 9"/>
          <p:cNvSpPr txBox="1"/>
          <p:nvPr/>
        </p:nvSpPr>
        <p:spPr>
          <a:xfrm>
            <a:off x="3667798" y="5518986"/>
            <a:ext cx="1505540" cy="369332"/>
          </a:xfrm>
          <a:prstGeom prst="rect">
            <a:avLst/>
          </a:prstGeom>
          <a:noFill/>
        </p:spPr>
        <p:txBody>
          <a:bodyPr wrap="none" rtlCol="0">
            <a:spAutoFit/>
          </a:bodyPr>
          <a:lstStyle/>
          <a:p>
            <a:r>
              <a:rPr lang="da-DK" dirty="0" smtClean="0"/>
              <a:t>Instrumentel</a:t>
            </a:r>
            <a:endParaRPr lang="da-DK" dirty="0"/>
          </a:p>
        </p:txBody>
      </p:sp>
      <p:sp>
        <p:nvSpPr>
          <p:cNvPr id="11" name="Ellipse 10"/>
          <p:cNvSpPr/>
          <p:nvPr/>
        </p:nvSpPr>
        <p:spPr>
          <a:xfrm>
            <a:off x="2404841" y="2943092"/>
            <a:ext cx="2397600" cy="2397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p:cNvSpPr txBox="1"/>
          <p:nvPr/>
        </p:nvSpPr>
        <p:spPr>
          <a:xfrm>
            <a:off x="3759471" y="2256012"/>
            <a:ext cx="1326004" cy="369332"/>
          </a:xfrm>
          <a:prstGeom prst="rect">
            <a:avLst/>
          </a:prstGeom>
          <a:noFill/>
        </p:spPr>
        <p:txBody>
          <a:bodyPr wrap="none" rtlCol="0">
            <a:spAutoFit/>
          </a:bodyPr>
          <a:lstStyle/>
          <a:p>
            <a:r>
              <a:rPr lang="da-DK" dirty="0" smtClean="0"/>
              <a:t>Fortolkning</a:t>
            </a:r>
            <a:endParaRPr lang="da-DK" dirty="0"/>
          </a:p>
        </p:txBody>
      </p:sp>
      <p:sp>
        <p:nvSpPr>
          <p:cNvPr id="13" name="Ellipse 12"/>
          <p:cNvSpPr/>
          <p:nvPr/>
        </p:nvSpPr>
        <p:spPr>
          <a:xfrm>
            <a:off x="4257311" y="2966286"/>
            <a:ext cx="2397600" cy="2397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p:cNvSpPr txBox="1"/>
          <p:nvPr/>
        </p:nvSpPr>
        <p:spPr>
          <a:xfrm>
            <a:off x="3667798" y="3844039"/>
            <a:ext cx="1556836" cy="369332"/>
          </a:xfrm>
          <a:prstGeom prst="rect">
            <a:avLst/>
          </a:prstGeom>
          <a:noFill/>
        </p:spPr>
        <p:txBody>
          <a:bodyPr wrap="none" rtlCol="0">
            <a:spAutoFit/>
          </a:bodyPr>
          <a:lstStyle/>
          <a:p>
            <a:r>
              <a:rPr lang="da-DK" smtClean="0"/>
              <a:t>Oversættelse</a:t>
            </a:r>
            <a:endParaRPr lang="da-DK" dirty="0"/>
          </a:p>
        </p:txBody>
      </p:sp>
    </p:spTree>
    <p:extLst>
      <p:ext uri="{BB962C8B-B14F-4D97-AF65-F5344CB8AC3E}">
        <p14:creationId xmlns:p14="http://schemas.microsoft.com/office/powerpoint/2010/main" val="132462755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8775"/>
            <a:ext cx="9144000" cy="4525963"/>
          </a:xfrm>
        </p:spPr>
        <p:txBody>
          <a:bodyPr/>
          <a:lstStyle/>
          <a:p>
            <a:pPr marL="0" lvl="0" indent="0" algn="ctr">
              <a:buNone/>
            </a:pPr>
            <a:endParaRPr lang="da-DK" dirty="0" smtClean="0">
              <a:solidFill>
                <a:srgbClr val="000000"/>
              </a:solidFill>
            </a:endParaRPr>
          </a:p>
          <a:p>
            <a:pPr marL="0" lvl="0" indent="0" algn="ctr">
              <a:buNone/>
            </a:pPr>
            <a:endParaRPr lang="da-DK" dirty="0">
              <a:solidFill>
                <a:srgbClr val="000000"/>
              </a:solidFill>
            </a:endParaRPr>
          </a:p>
          <a:p>
            <a:pPr marL="0" lvl="0" indent="0" algn="ctr">
              <a:buNone/>
            </a:pPr>
            <a:r>
              <a:rPr lang="da-DK" sz="4400" dirty="0" smtClean="0">
                <a:solidFill>
                  <a:srgbClr val="000000"/>
                </a:solidFill>
              </a:rPr>
              <a:t>Om organisationer</a:t>
            </a:r>
            <a:endParaRPr lang="da-DK" sz="44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35674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dirty="0" err="1" smtClean="0">
            <a:latin typeface="+mj-lt"/>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ugerdefineret design">
  <a:themeElements>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2F4FEAC2C182646B01AB1A77633863D" ma:contentTypeVersion="3" ma:contentTypeDescription="Opret et nyt dokument." ma:contentTypeScope="" ma:versionID="2b366a737c71dcee24be4748a63ddfef">
  <xsd:schema xmlns:xsd="http://www.w3.org/2001/XMLSchema" xmlns:xs="http://www.w3.org/2001/XMLSchema" xmlns:p="http://schemas.microsoft.com/office/2006/metadata/properties" xmlns:ns1="http://schemas.microsoft.com/sharepoint/v3" xmlns:ns2="c13c7b9f-3711-4a8f-ad11-1ce2e258068b" targetNamespace="http://schemas.microsoft.com/office/2006/metadata/properties" ma:root="true" ma:fieldsID="0604e039eefd09c32b7207be24de65b8" ns1:_="" ns2:_="">
    <xsd:import namespace="http://schemas.microsoft.com/sharepoint/v3"/>
    <xsd:import namespace="c13c7b9f-3711-4a8f-ad11-1ce2e258068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3c7b9f-3711-4a8f-ad11-1ce2e258068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E1DB12-88D4-4404-9B4B-C5B972531D98}">
  <ds:schemaRefs>
    <ds:schemaRef ds:uri="http://schemas.microsoft.com/office/2006/metadata/properties"/>
    <ds:schemaRef ds:uri="http://schemas.microsoft.com/sharepoint/v3"/>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c13c7b9f-3711-4a8f-ad11-1ce2e258068b"/>
  </ds:schemaRefs>
</ds:datastoreItem>
</file>

<file path=customXml/itemProps2.xml><?xml version="1.0" encoding="utf-8"?>
<ds:datastoreItem xmlns:ds="http://schemas.openxmlformats.org/officeDocument/2006/customXml" ds:itemID="{F7481439-10D2-4A2A-B857-FC560E78F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3c7b9f-3711-4a8f-ad11-1ce2e25806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98537B-CC3E-45EF-9F79-E30CE0FFF1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1137</TotalTime>
  <Words>1074</Words>
  <Application>Microsoft Office PowerPoint</Application>
  <PresentationFormat>Skærmshow (4:3)</PresentationFormat>
  <Paragraphs>202</Paragraphs>
  <Slides>34</Slides>
  <Notes>1</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34</vt:i4>
      </vt:variant>
    </vt:vector>
  </HeadingPairs>
  <TitlesOfParts>
    <vt:vector size="41" baseType="lpstr">
      <vt:lpstr>ＭＳ Ｐゴシック</vt:lpstr>
      <vt:lpstr>Arial</vt:lpstr>
      <vt:lpstr>Calibri</vt:lpstr>
      <vt:lpstr>Mangal</vt:lpstr>
      <vt:lpstr>Tahoma</vt:lpstr>
      <vt:lpstr>Default Theme</vt:lpstr>
      <vt:lpstr>Brugerdefineret design</vt:lpstr>
      <vt:lpstr>Den vigtige oversætter  </vt:lpstr>
      <vt:lpstr>Dagsorden</vt:lpstr>
      <vt:lpstr>Forstår du strategien?</vt:lpstr>
      <vt:lpstr>Nuværende praksis – sat på spidsen</vt:lpstr>
      <vt:lpstr>Konsekvenser af nuværende praksis</vt:lpstr>
      <vt:lpstr>Forskellige syn på strategi</vt:lpstr>
      <vt:lpstr>Forskellige måder at bruge strategien på</vt:lpstr>
      <vt:lpstr>Fem dimensioner af styring og ledelse</vt:lpstr>
      <vt:lpstr>PowerPoint-præsentation</vt:lpstr>
      <vt:lpstr>Organisationen som hierarki </vt:lpstr>
      <vt:lpstr>Organisationen som netværk</vt:lpstr>
      <vt:lpstr>Uddrag af et netværk</vt:lpstr>
      <vt:lpstr>Flere organisationer i en</vt:lpstr>
      <vt:lpstr>PowerPoint-præsentation</vt:lpstr>
      <vt:lpstr>Taler vi samme sprog?</vt:lpstr>
      <vt:lpstr>Forskellige idealer i samme organisation</vt:lpstr>
      <vt:lpstr>Oversættelsesteori</vt:lpstr>
      <vt:lpstr>Om oversættere</vt:lpstr>
      <vt:lpstr>Fire overvejelser, når en tekst skal oversættes</vt:lpstr>
      <vt:lpstr>Eksempel på oversættelse af inklusion</vt:lpstr>
      <vt:lpstr>Oversættelsesopgaven</vt:lpstr>
      <vt:lpstr>Strategi i kontekst</vt:lpstr>
      <vt:lpstr>Fire typer handlinger baseret på læsningen af strategien</vt:lpstr>
      <vt:lpstr>Oversættelseskompetencer</vt:lpstr>
      <vt:lpstr>Gode arbejdsforhold</vt:lpstr>
      <vt:lpstr>Oversættelsesopgaven</vt:lpstr>
      <vt:lpstr>Oversættelsesfejl</vt:lpstr>
      <vt:lpstr>Årsagerne til oversættelsesfejl</vt:lpstr>
      <vt:lpstr>Google er din ven</vt:lpstr>
      <vt:lpstr>Hvor taler man sammen om  det, man ikke forstår?</vt:lpstr>
      <vt:lpstr>Når det er svært at oversætte</vt:lpstr>
      <vt:lpstr>Hovedkonklusion</vt:lpstr>
      <vt:lpstr>Gode råd</vt:lpstr>
      <vt:lpstr>PowerPoint-præsentation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Strategi-implementering  – Hvorfor er det så svært?</dc:title>
  <dc:creator>Søren Obed Madsen</dc:creator>
  <cp:lastModifiedBy>Anna P. Mézin</cp:lastModifiedBy>
  <cp:revision>173</cp:revision>
  <dcterms:created xsi:type="dcterms:W3CDTF">2013-12-04T09:23:31Z</dcterms:created>
  <dcterms:modified xsi:type="dcterms:W3CDTF">2018-05-24T11:16:46Z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0x01010002F4FEAC2C182646B01AB1A77633863D</vt:lpwstr>
  </property>
</Properties>
</file>